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75" r:id="rId5"/>
    <p:sldId id="261" r:id="rId6"/>
    <p:sldId id="263" r:id="rId7"/>
    <p:sldId id="264" r:id="rId8"/>
    <p:sldId id="265" r:id="rId9"/>
    <p:sldId id="266" r:id="rId10"/>
    <p:sldId id="267" r:id="rId11"/>
    <p:sldId id="269" r:id="rId12"/>
    <p:sldId id="271" r:id="rId13"/>
    <p:sldId id="272" r:id="rId14"/>
    <p:sldId id="276" r:id="rId1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A87C"/>
    <a:srgbClr val="AEAE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90"/>
  </p:normalViewPr>
  <p:slideViewPr>
    <p:cSldViewPr snapToGrid="0" snapToObjects="1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195175-C162-C94D-9792-3C62BB23518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A02E43E-81A2-D245-9B00-F00A8F945A66}">
      <dgm:prSet custT="1"/>
      <dgm:spPr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45720" tIns="45720" rIns="45720" bIns="4572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LEGISLATIVA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SANCIONADORA</a:t>
          </a:r>
        </a:p>
      </dgm:t>
    </dgm:pt>
    <dgm:pt modelId="{D339087C-AE5A-EF46-9C08-716E38BFE89E}" type="parTrans" cxnId="{C68B79F3-9370-6A4C-BB67-8D2F17655EEC}">
      <dgm:prSet/>
      <dgm:spPr/>
      <dgm:t>
        <a:bodyPr/>
        <a:lstStyle/>
        <a:p>
          <a:endParaRPr lang="es-ES"/>
        </a:p>
      </dgm:t>
    </dgm:pt>
    <dgm:pt modelId="{3EB0709E-44B3-1642-8527-8E74DAC1A3EC}" type="sibTrans" cxnId="{C68B79F3-9370-6A4C-BB67-8D2F17655EEC}">
      <dgm:prSet/>
      <dgm:spPr/>
      <dgm:t>
        <a:bodyPr/>
        <a:lstStyle/>
        <a:p>
          <a:endParaRPr lang="es-ES"/>
        </a:p>
      </dgm:t>
    </dgm:pt>
    <dgm:pt modelId="{190AC4CA-AA73-F14F-8C05-FBB9387845FC}">
      <dgm:prSet custT="1"/>
      <dgm:spPr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45720" tIns="45720" rIns="45720" bIns="4572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INTERIOR: Entre Estados U.E.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EXTERIOR: R.U.-U.E.</a:t>
          </a:r>
        </a:p>
      </dgm:t>
    </dgm:pt>
    <dgm:pt modelId="{E8784468-3F1C-5746-8CC4-1DE760D282C9}" type="parTrans" cxnId="{8B300A9A-6B15-344F-9CD0-256C5BD4C5DC}">
      <dgm:prSet/>
      <dgm:spPr/>
      <dgm:t>
        <a:bodyPr/>
        <a:lstStyle/>
        <a:p>
          <a:endParaRPr lang="es-ES"/>
        </a:p>
      </dgm:t>
    </dgm:pt>
    <dgm:pt modelId="{22DED209-9B4A-7746-B539-9488B39A5247}" type="sibTrans" cxnId="{8B300A9A-6B15-344F-9CD0-256C5BD4C5DC}">
      <dgm:prSet/>
      <dgm:spPr/>
      <dgm:t>
        <a:bodyPr/>
        <a:lstStyle/>
        <a:p>
          <a:endParaRPr lang="es-ES"/>
        </a:p>
      </dgm:t>
    </dgm:pt>
    <dgm:pt modelId="{7DC7F1C3-D652-204F-9CAF-38B42256A8B4}">
      <dgm:prSet custT="1"/>
      <dgm:spPr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45720" tIns="45720" rIns="45720" bIns="45720" numCol="1" spcCol="1270" anchor="ctr" anchorCtr="0"/>
        <a:lstStyle/>
        <a:p>
          <a:r>
            <a:rPr lang="es-ES" sz="16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EQUILIBRIO</a:t>
          </a:r>
        </a:p>
      </dgm:t>
    </dgm:pt>
    <dgm:pt modelId="{6BFBA23C-3C30-2748-8867-EAC52084B732}" type="parTrans" cxnId="{813A7C68-A679-F840-9DE5-F752EAABC7DA}">
      <dgm:prSet/>
      <dgm:spPr/>
      <dgm:t>
        <a:bodyPr/>
        <a:lstStyle/>
        <a:p>
          <a:endParaRPr lang="es-ES"/>
        </a:p>
      </dgm:t>
    </dgm:pt>
    <dgm:pt modelId="{5B90E40D-383B-7A47-8219-2A3B0DA4C0C0}" type="sibTrans" cxnId="{813A7C68-A679-F840-9DE5-F752EAABC7DA}">
      <dgm:prSet/>
      <dgm:spPr/>
      <dgm:t>
        <a:bodyPr/>
        <a:lstStyle/>
        <a:p>
          <a:endParaRPr lang="es-ES"/>
        </a:p>
      </dgm:t>
    </dgm:pt>
    <dgm:pt modelId="{4D164B9A-4D0C-1549-8B1B-0B00EA7494D9}">
      <dgm:prSet custT="1"/>
      <dgm:spPr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45720" tIns="45720" rIns="45720" bIns="4572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SEGURIDAD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JURIDICA</a:t>
          </a:r>
        </a:p>
      </dgm:t>
    </dgm:pt>
    <dgm:pt modelId="{5DAC9600-CC7F-4B46-A520-4D1AEC94BDA8}" type="parTrans" cxnId="{DC71A7CF-1335-014D-92C9-3F40011A9D35}">
      <dgm:prSet/>
      <dgm:spPr/>
      <dgm:t>
        <a:bodyPr/>
        <a:lstStyle/>
        <a:p>
          <a:endParaRPr lang="es-ES"/>
        </a:p>
      </dgm:t>
    </dgm:pt>
    <dgm:pt modelId="{2FE89AE3-E0FA-384D-A11A-19AD70F18998}" type="sibTrans" cxnId="{DC71A7CF-1335-014D-92C9-3F40011A9D35}">
      <dgm:prSet/>
      <dgm:spPr/>
      <dgm:t>
        <a:bodyPr/>
        <a:lstStyle/>
        <a:p>
          <a:endParaRPr lang="es-ES"/>
        </a:p>
      </dgm:t>
    </dgm:pt>
    <dgm:pt modelId="{DE457E0B-9078-5245-B2F2-EABCFC6DAFC7}">
      <dgm:prSet custT="1"/>
      <dgm:spPr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45720" tIns="45720" rIns="45720" bIns="45720" numCol="1" spcCol="1270" anchor="ctr" anchorCtr="0"/>
        <a:lstStyle/>
        <a:p>
          <a:endParaRPr lang="es-ES" sz="1600" b="1" i="1" kern="1200" dirty="0"/>
        </a:p>
        <a:p>
          <a:r>
            <a:rPr lang="es-ES" sz="16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SOBERANIAS</a:t>
          </a:r>
          <a:r>
            <a:rPr lang="es-ES" sz="1600" b="1" i="1" kern="1200" dirty="0"/>
            <a:t> </a:t>
          </a:r>
        </a:p>
        <a:p>
          <a:endParaRPr lang="es-ES" sz="1600" kern="1200" dirty="0"/>
        </a:p>
      </dgm:t>
    </dgm:pt>
    <dgm:pt modelId="{1C9EE572-19A6-2144-BD77-AFBE13415D29}" type="parTrans" cxnId="{C0C8B682-7F26-5F46-87D6-C4E632D5B77E}">
      <dgm:prSet/>
      <dgm:spPr/>
      <dgm:t>
        <a:bodyPr/>
        <a:lstStyle/>
        <a:p>
          <a:endParaRPr lang="es-ES"/>
        </a:p>
      </dgm:t>
    </dgm:pt>
    <dgm:pt modelId="{630E602B-F213-BC47-AC8F-53FD3DC7C85D}" type="sibTrans" cxnId="{C0C8B682-7F26-5F46-87D6-C4E632D5B77E}">
      <dgm:prSet/>
      <dgm:spPr/>
      <dgm:t>
        <a:bodyPr/>
        <a:lstStyle/>
        <a:p>
          <a:endParaRPr lang="es-ES"/>
        </a:p>
      </dgm:t>
    </dgm:pt>
    <dgm:pt modelId="{DA93EAA2-ED45-5F41-BB5D-605043C40A30}">
      <dgm:prSet custT="1"/>
      <dgm:spPr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45720" tIns="45720" rIns="45720" bIns="4572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¿ FORMULA</a:t>
          </a:r>
          <a:r>
            <a:rPr lang="es-ES" sz="1600" b="1" kern="1200" dirty="0">
              <a:solidFill>
                <a:srgbClr val="7030A0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es-ES" sz="16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LEGAL</a:t>
          </a:r>
          <a:r>
            <a:rPr lang="es-ES" sz="1600" b="1" kern="1200" dirty="0">
              <a:solidFill>
                <a:srgbClr val="7030A0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es-ES" sz="16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PRECISA ?</a:t>
          </a:r>
        </a:p>
      </dgm:t>
    </dgm:pt>
    <dgm:pt modelId="{3C77639B-E57E-A349-A02D-3D2A6F6CE753}" type="parTrans" cxnId="{33E745D3-4A37-1546-82BC-57799445672E}">
      <dgm:prSet/>
      <dgm:spPr/>
      <dgm:t>
        <a:bodyPr/>
        <a:lstStyle/>
        <a:p>
          <a:endParaRPr lang="es-ES"/>
        </a:p>
      </dgm:t>
    </dgm:pt>
    <dgm:pt modelId="{9ED35D9B-4661-AC4D-9284-4A24B03AA1CA}" type="sibTrans" cxnId="{33E745D3-4A37-1546-82BC-57799445672E}">
      <dgm:prSet/>
      <dgm:spPr/>
      <dgm:t>
        <a:bodyPr/>
        <a:lstStyle/>
        <a:p>
          <a:endParaRPr lang="es-ES"/>
        </a:p>
      </dgm:t>
    </dgm:pt>
    <dgm:pt modelId="{C45179CD-A560-B74E-BB85-04C3BD070DFE}" type="pres">
      <dgm:prSet presAssocID="{55195175-C162-C94D-9792-3C62BB23518C}" presName="CompostProcess" presStyleCnt="0">
        <dgm:presLayoutVars>
          <dgm:dir/>
          <dgm:resizeHandles val="exact"/>
        </dgm:presLayoutVars>
      </dgm:prSet>
      <dgm:spPr/>
    </dgm:pt>
    <dgm:pt modelId="{9E99B4DC-CBD4-0344-95B8-17EA68CAAC8C}" type="pres">
      <dgm:prSet presAssocID="{55195175-C162-C94D-9792-3C62BB23518C}" presName="arrow" presStyleLbl="bgShp" presStyleIdx="0" presStyleCnt="1" custScaleX="106475" custLinFactNeighborX="1091" custLinFactNeighborY="-1194"/>
      <dgm:spPr>
        <a:xfrm>
          <a:off x="769810" y="0"/>
          <a:ext cx="8938260" cy="1427625"/>
        </a:xfrm>
        <a:prstGeom prst="rightArrow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</dgm:pt>
    <dgm:pt modelId="{8381FDB0-E64F-7441-AE32-849E51ADBE3A}" type="pres">
      <dgm:prSet presAssocID="{55195175-C162-C94D-9792-3C62BB23518C}" presName="linearProcess" presStyleCnt="0"/>
      <dgm:spPr/>
    </dgm:pt>
    <dgm:pt modelId="{51FD7859-8577-F749-BBE0-0F97AA1630F3}" type="pres">
      <dgm:prSet presAssocID="{3A02E43E-81A2-D245-9B00-F00A8F945A66}" presName="textNode" presStyleLbl="node1" presStyleIdx="0" presStyleCnt="6" custScaleX="1163552" custLinFactX="3478898" custLinFactNeighborX="3500000" custLinFactNeighborY="54857">
        <dgm:presLayoutVars>
          <dgm:bulletEnabled val="1"/>
        </dgm:presLayoutVars>
      </dgm:prSet>
      <dgm:spPr>
        <a:xfrm>
          <a:off x="6089083" y="797465"/>
          <a:ext cx="2076979" cy="571050"/>
        </a:xfrm>
        <a:prstGeom prst="roundRect">
          <a:avLst/>
        </a:prstGeom>
      </dgm:spPr>
    </dgm:pt>
    <dgm:pt modelId="{8A421C5E-C83F-3044-AFEF-655863AE0FEF}" type="pres">
      <dgm:prSet presAssocID="{3EB0709E-44B3-1642-8527-8E74DAC1A3EC}" presName="sibTrans" presStyleCnt="0"/>
      <dgm:spPr/>
    </dgm:pt>
    <dgm:pt modelId="{81543229-F827-1742-A870-C3393429F7B0}" type="pres">
      <dgm:prSet presAssocID="{DA93EAA2-ED45-5F41-BB5D-605043C40A30}" presName="textNode" presStyleLbl="node1" presStyleIdx="1" presStyleCnt="6" custScaleX="1275050" custScaleY="96104" custLinFactX="3962968" custLinFactNeighborX="4000000" custLinFactNeighborY="-81312">
        <dgm:presLayoutVars>
          <dgm:bulletEnabled val="1"/>
        </dgm:presLayoutVars>
      </dgm:prSet>
      <dgm:spPr>
        <a:xfrm>
          <a:off x="8317806" y="199951"/>
          <a:ext cx="1447730" cy="1050112"/>
        </a:xfrm>
        <a:prstGeom prst="roundRect">
          <a:avLst/>
        </a:prstGeom>
      </dgm:spPr>
    </dgm:pt>
    <dgm:pt modelId="{21466A5F-E846-0F42-84AD-1E6101392D65}" type="pres">
      <dgm:prSet presAssocID="{9ED35D9B-4661-AC4D-9284-4A24B03AA1CA}" presName="sibTrans" presStyleCnt="0"/>
      <dgm:spPr/>
    </dgm:pt>
    <dgm:pt modelId="{15165300-3F20-A14E-A01A-B7C8C5B46D4C}" type="pres">
      <dgm:prSet presAssocID="{190AC4CA-AA73-F14F-8C05-FBB9387845FC}" presName="textNode" presStyleLbl="node1" presStyleIdx="2" presStyleCnt="6" custAng="0" custScaleX="2000000" custScaleY="118032" custLinFactX="-1743037" custLinFactNeighborX="-1800000" custLinFactNeighborY="46048">
        <dgm:presLayoutVars>
          <dgm:bulletEnabled val="1"/>
        </dgm:presLayoutVars>
      </dgm:prSet>
      <dgm:spPr>
        <a:xfrm>
          <a:off x="1829804" y="547571"/>
          <a:ext cx="2207910" cy="879936"/>
        </a:xfrm>
        <a:prstGeom prst="roundRect">
          <a:avLst/>
        </a:prstGeom>
      </dgm:spPr>
    </dgm:pt>
    <dgm:pt modelId="{ECB5B97D-51E1-2348-A550-2FAAC20EBA21}" type="pres">
      <dgm:prSet presAssocID="{22DED209-9B4A-7746-B539-9488B39A5247}" presName="sibTrans" presStyleCnt="0"/>
      <dgm:spPr/>
    </dgm:pt>
    <dgm:pt modelId="{EE212C46-222B-2D47-A4C0-8C9351F9A1EF}" type="pres">
      <dgm:prSet presAssocID="{7DC7F1C3-D652-204F-9CAF-38B42256A8B4}" presName="textNode" presStyleLbl="node1" presStyleIdx="3" presStyleCnt="6" custScaleX="852709" custScaleY="102157" custLinFactX="-2039783" custLinFactNeighborX="-2100000" custLinFactNeighborY="-76906">
        <dgm:presLayoutVars>
          <dgm:bulletEnabled val="1"/>
        </dgm:presLayoutVars>
      </dgm:prSet>
      <dgm:spPr>
        <a:xfrm>
          <a:off x="3526869" y="127007"/>
          <a:ext cx="1138221" cy="571050"/>
        </a:xfrm>
        <a:prstGeom prst="roundRect">
          <a:avLst/>
        </a:prstGeom>
      </dgm:spPr>
    </dgm:pt>
    <dgm:pt modelId="{1B53760C-D7DA-6A49-9708-7D706B6BD28C}" type="pres">
      <dgm:prSet presAssocID="{5B90E40D-383B-7A47-8219-2A3B0DA4C0C0}" presName="sibTrans" presStyleCnt="0"/>
      <dgm:spPr/>
    </dgm:pt>
    <dgm:pt modelId="{17454712-5CE7-FC40-A553-B599EF8B7E7A}" type="pres">
      <dgm:prSet presAssocID="{4D164B9A-4D0C-1549-8B1B-0B00EA7494D9}" presName="textNode" presStyleLbl="node1" presStyleIdx="4" presStyleCnt="6" custScaleX="1045794" custLinFactX="-1076880" custLinFactNeighborX="-1100000" custLinFactNeighborY="-68893">
        <dgm:presLayoutVars>
          <dgm:bulletEnabled val="1"/>
        </dgm:presLayoutVars>
      </dgm:prSet>
      <dgm:spPr>
        <a:xfrm>
          <a:off x="6339877" y="57835"/>
          <a:ext cx="1442670" cy="571050"/>
        </a:xfrm>
        <a:prstGeom prst="roundRect">
          <a:avLst/>
        </a:prstGeom>
      </dgm:spPr>
    </dgm:pt>
    <dgm:pt modelId="{FB250252-9D95-7B45-B6C0-5BC5FEB94A30}" type="pres">
      <dgm:prSet presAssocID="{2FE89AE3-E0FA-384D-A11A-19AD70F18998}" presName="sibTrans" presStyleCnt="0"/>
      <dgm:spPr/>
    </dgm:pt>
    <dgm:pt modelId="{6EF51B97-E3BA-E04F-A247-A010765F45D6}" type="pres">
      <dgm:prSet presAssocID="{DE457E0B-9078-5245-B2F2-EABCFC6DAFC7}" presName="textNode" presStyleLbl="node1" presStyleIdx="5" presStyleCnt="6" custScaleX="1022197" custScaleY="111614" custLinFactX="-3238170" custLinFactNeighborX="-3300000" custLinFactNeighborY="43911">
        <dgm:presLayoutVars>
          <dgm:bulletEnabled val="1"/>
        </dgm:presLayoutVars>
      </dgm:prSet>
      <dgm:spPr>
        <a:xfrm>
          <a:off x="4957589" y="607351"/>
          <a:ext cx="1112528" cy="820273"/>
        </a:xfrm>
        <a:prstGeom prst="roundRect">
          <a:avLst/>
        </a:prstGeom>
      </dgm:spPr>
    </dgm:pt>
  </dgm:ptLst>
  <dgm:cxnLst>
    <dgm:cxn modelId="{88E68612-7CC9-EA44-9116-DBCE1CE8FF14}" type="presOf" srcId="{190AC4CA-AA73-F14F-8C05-FBB9387845FC}" destId="{15165300-3F20-A14E-A01A-B7C8C5B46D4C}" srcOrd="0" destOrd="0" presId="urn:microsoft.com/office/officeart/2005/8/layout/hProcess9"/>
    <dgm:cxn modelId="{74844624-D047-AA44-8C1E-3FFC9E59A339}" type="presOf" srcId="{DE457E0B-9078-5245-B2F2-EABCFC6DAFC7}" destId="{6EF51B97-E3BA-E04F-A247-A010765F45D6}" srcOrd="0" destOrd="0" presId="urn:microsoft.com/office/officeart/2005/8/layout/hProcess9"/>
    <dgm:cxn modelId="{CEAD922A-E089-024D-8254-85EF55849E33}" type="presOf" srcId="{7DC7F1C3-D652-204F-9CAF-38B42256A8B4}" destId="{EE212C46-222B-2D47-A4C0-8C9351F9A1EF}" srcOrd="0" destOrd="0" presId="urn:microsoft.com/office/officeart/2005/8/layout/hProcess9"/>
    <dgm:cxn modelId="{DBA69A5B-286B-2343-AF20-03B3216E8470}" type="presOf" srcId="{4D164B9A-4D0C-1549-8B1B-0B00EA7494D9}" destId="{17454712-5CE7-FC40-A553-B599EF8B7E7A}" srcOrd="0" destOrd="0" presId="urn:microsoft.com/office/officeart/2005/8/layout/hProcess9"/>
    <dgm:cxn modelId="{813A7C68-A679-F840-9DE5-F752EAABC7DA}" srcId="{55195175-C162-C94D-9792-3C62BB23518C}" destId="{7DC7F1C3-D652-204F-9CAF-38B42256A8B4}" srcOrd="3" destOrd="0" parTransId="{6BFBA23C-3C30-2748-8867-EAC52084B732}" sibTransId="{5B90E40D-383B-7A47-8219-2A3B0DA4C0C0}"/>
    <dgm:cxn modelId="{C0C8B682-7F26-5F46-87D6-C4E632D5B77E}" srcId="{55195175-C162-C94D-9792-3C62BB23518C}" destId="{DE457E0B-9078-5245-B2F2-EABCFC6DAFC7}" srcOrd="5" destOrd="0" parTransId="{1C9EE572-19A6-2144-BD77-AFBE13415D29}" sibTransId="{630E602B-F213-BC47-AC8F-53FD3DC7C85D}"/>
    <dgm:cxn modelId="{8B300A9A-6B15-344F-9CD0-256C5BD4C5DC}" srcId="{55195175-C162-C94D-9792-3C62BB23518C}" destId="{190AC4CA-AA73-F14F-8C05-FBB9387845FC}" srcOrd="2" destOrd="0" parTransId="{E8784468-3F1C-5746-8CC4-1DE760D282C9}" sibTransId="{22DED209-9B4A-7746-B539-9488B39A5247}"/>
    <dgm:cxn modelId="{0553649B-8145-CA4C-971C-399361290962}" type="presOf" srcId="{55195175-C162-C94D-9792-3C62BB23518C}" destId="{C45179CD-A560-B74E-BB85-04C3BD070DFE}" srcOrd="0" destOrd="0" presId="urn:microsoft.com/office/officeart/2005/8/layout/hProcess9"/>
    <dgm:cxn modelId="{87C51FAE-E856-D243-8905-8A8CFF24C609}" type="presOf" srcId="{3A02E43E-81A2-D245-9B00-F00A8F945A66}" destId="{51FD7859-8577-F749-BBE0-0F97AA1630F3}" srcOrd="0" destOrd="0" presId="urn:microsoft.com/office/officeart/2005/8/layout/hProcess9"/>
    <dgm:cxn modelId="{C0537BC8-63C4-DD49-B433-5FC30368220D}" type="presOf" srcId="{DA93EAA2-ED45-5F41-BB5D-605043C40A30}" destId="{81543229-F827-1742-A870-C3393429F7B0}" srcOrd="0" destOrd="0" presId="urn:microsoft.com/office/officeart/2005/8/layout/hProcess9"/>
    <dgm:cxn modelId="{DC71A7CF-1335-014D-92C9-3F40011A9D35}" srcId="{55195175-C162-C94D-9792-3C62BB23518C}" destId="{4D164B9A-4D0C-1549-8B1B-0B00EA7494D9}" srcOrd="4" destOrd="0" parTransId="{5DAC9600-CC7F-4B46-A520-4D1AEC94BDA8}" sibTransId="{2FE89AE3-E0FA-384D-A11A-19AD70F18998}"/>
    <dgm:cxn modelId="{33E745D3-4A37-1546-82BC-57799445672E}" srcId="{55195175-C162-C94D-9792-3C62BB23518C}" destId="{DA93EAA2-ED45-5F41-BB5D-605043C40A30}" srcOrd="1" destOrd="0" parTransId="{3C77639B-E57E-A349-A02D-3D2A6F6CE753}" sibTransId="{9ED35D9B-4661-AC4D-9284-4A24B03AA1CA}"/>
    <dgm:cxn modelId="{C68B79F3-9370-6A4C-BB67-8D2F17655EEC}" srcId="{55195175-C162-C94D-9792-3C62BB23518C}" destId="{3A02E43E-81A2-D245-9B00-F00A8F945A66}" srcOrd="0" destOrd="0" parTransId="{D339087C-AE5A-EF46-9C08-716E38BFE89E}" sibTransId="{3EB0709E-44B3-1642-8527-8E74DAC1A3EC}"/>
    <dgm:cxn modelId="{47399213-924A-A54F-A81C-88DA12ABC620}" type="presParOf" srcId="{C45179CD-A560-B74E-BB85-04C3BD070DFE}" destId="{9E99B4DC-CBD4-0344-95B8-17EA68CAAC8C}" srcOrd="0" destOrd="0" presId="urn:microsoft.com/office/officeart/2005/8/layout/hProcess9"/>
    <dgm:cxn modelId="{9411C3FF-0B0A-2A43-A166-0C99099193D7}" type="presParOf" srcId="{C45179CD-A560-B74E-BB85-04C3BD070DFE}" destId="{8381FDB0-E64F-7441-AE32-849E51ADBE3A}" srcOrd="1" destOrd="0" presId="urn:microsoft.com/office/officeart/2005/8/layout/hProcess9"/>
    <dgm:cxn modelId="{D0D2AA63-7FD5-BB4A-825A-49CA7807BBCA}" type="presParOf" srcId="{8381FDB0-E64F-7441-AE32-849E51ADBE3A}" destId="{51FD7859-8577-F749-BBE0-0F97AA1630F3}" srcOrd="0" destOrd="0" presId="urn:microsoft.com/office/officeart/2005/8/layout/hProcess9"/>
    <dgm:cxn modelId="{BA8FBF17-F22A-654F-843D-D8294CBF6956}" type="presParOf" srcId="{8381FDB0-E64F-7441-AE32-849E51ADBE3A}" destId="{8A421C5E-C83F-3044-AFEF-655863AE0FEF}" srcOrd="1" destOrd="0" presId="urn:microsoft.com/office/officeart/2005/8/layout/hProcess9"/>
    <dgm:cxn modelId="{ACAF7B1A-2F64-A94D-9ACD-96A69174EE4C}" type="presParOf" srcId="{8381FDB0-E64F-7441-AE32-849E51ADBE3A}" destId="{81543229-F827-1742-A870-C3393429F7B0}" srcOrd="2" destOrd="0" presId="urn:microsoft.com/office/officeart/2005/8/layout/hProcess9"/>
    <dgm:cxn modelId="{F84F7DCA-6D82-F641-9CF0-E0F5A81B8811}" type="presParOf" srcId="{8381FDB0-E64F-7441-AE32-849E51ADBE3A}" destId="{21466A5F-E846-0F42-84AD-1E6101392D65}" srcOrd="3" destOrd="0" presId="urn:microsoft.com/office/officeart/2005/8/layout/hProcess9"/>
    <dgm:cxn modelId="{782FC096-0EF3-CD4E-B0E5-559AA9650BB3}" type="presParOf" srcId="{8381FDB0-E64F-7441-AE32-849E51ADBE3A}" destId="{15165300-3F20-A14E-A01A-B7C8C5B46D4C}" srcOrd="4" destOrd="0" presId="urn:microsoft.com/office/officeart/2005/8/layout/hProcess9"/>
    <dgm:cxn modelId="{0FEDFFAF-1BA9-5B49-B31E-BAFF8CDCFC0E}" type="presParOf" srcId="{8381FDB0-E64F-7441-AE32-849E51ADBE3A}" destId="{ECB5B97D-51E1-2348-A550-2FAAC20EBA21}" srcOrd="5" destOrd="0" presId="urn:microsoft.com/office/officeart/2005/8/layout/hProcess9"/>
    <dgm:cxn modelId="{57993172-DDA1-BC43-AB27-F6350BC94018}" type="presParOf" srcId="{8381FDB0-E64F-7441-AE32-849E51ADBE3A}" destId="{EE212C46-222B-2D47-A4C0-8C9351F9A1EF}" srcOrd="6" destOrd="0" presId="urn:microsoft.com/office/officeart/2005/8/layout/hProcess9"/>
    <dgm:cxn modelId="{B5D66DC7-7C96-2345-B338-2323058A9870}" type="presParOf" srcId="{8381FDB0-E64F-7441-AE32-849E51ADBE3A}" destId="{1B53760C-D7DA-6A49-9708-7D706B6BD28C}" srcOrd="7" destOrd="0" presId="urn:microsoft.com/office/officeart/2005/8/layout/hProcess9"/>
    <dgm:cxn modelId="{3BA5AB50-4782-E644-9677-D5CB4D18F025}" type="presParOf" srcId="{8381FDB0-E64F-7441-AE32-849E51ADBE3A}" destId="{17454712-5CE7-FC40-A553-B599EF8B7E7A}" srcOrd="8" destOrd="0" presId="urn:microsoft.com/office/officeart/2005/8/layout/hProcess9"/>
    <dgm:cxn modelId="{FF60B320-45B2-C443-A2D6-F77A98F7B000}" type="presParOf" srcId="{8381FDB0-E64F-7441-AE32-849E51ADBE3A}" destId="{FB250252-9D95-7B45-B6C0-5BC5FEB94A30}" srcOrd="9" destOrd="0" presId="urn:microsoft.com/office/officeart/2005/8/layout/hProcess9"/>
    <dgm:cxn modelId="{C84FF432-DB01-8841-A014-C0C30957528E}" type="presParOf" srcId="{8381FDB0-E64F-7441-AE32-849E51ADBE3A}" destId="{6EF51B97-E3BA-E04F-A247-A010765F45D6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616B4B-C02D-4944-98B9-17ABA3726476}" type="doc">
      <dgm:prSet loTypeId="urn:microsoft.com/office/officeart/2005/8/layout/radial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0971176-4427-5F45-9D33-AB345B465410}">
      <dgm:prSet phldrT="[Texto]" custT="1"/>
      <dgm:spPr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20320" tIns="20320" rIns="20320" bIns="20320" numCol="1" spcCol="1270" anchor="ctr" anchorCtr="0"/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RECONOCIMIENTO MUTUO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(Reglamento 764/2008)</a:t>
          </a:r>
        </a:p>
      </dgm:t>
    </dgm:pt>
    <dgm:pt modelId="{7FA144D2-A7F3-2F4B-910F-DB8551C12473}" type="parTrans" cxnId="{94640B6D-913F-9E4E-B844-9DE08BA5C1CD}">
      <dgm:prSet/>
      <dgm:spPr/>
      <dgm:t>
        <a:bodyPr/>
        <a:lstStyle/>
        <a:p>
          <a:endParaRPr lang="es-ES"/>
        </a:p>
      </dgm:t>
    </dgm:pt>
    <dgm:pt modelId="{944ABF6A-CA3D-AA47-9CAE-514533961BC0}" type="sibTrans" cxnId="{94640B6D-913F-9E4E-B844-9DE08BA5C1CD}">
      <dgm:prSet/>
      <dgm:spPr/>
      <dgm:t>
        <a:bodyPr/>
        <a:lstStyle/>
        <a:p>
          <a:endParaRPr lang="es-ES"/>
        </a:p>
      </dgm:t>
    </dgm:pt>
    <dgm:pt modelId="{5BEE7658-56F5-2447-B7F9-3ED083382AC6}">
      <dgm:prSet phldrT="[Texto]" custT="1"/>
      <dgm:spPr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20320" tIns="20320" rIns="20320" bIns="20320" numCol="1" spcCol="1270" anchor="ctr" anchorCtr="0"/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TERCER ESTADO</a:t>
          </a:r>
        </a:p>
      </dgm:t>
    </dgm:pt>
    <dgm:pt modelId="{7CA8203E-0691-6740-9237-646EFD2DC816}" type="parTrans" cxnId="{77D2CA64-B97A-0740-89BE-BD7C5E66D28D}">
      <dgm:prSet custT="1"/>
      <dgm:spPr>
        <a:solidFill>
          <a:srgbClr val="4472C4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800" kern="120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06DBE4E8-3705-7C48-8081-67971C1A6B6E}" type="sibTrans" cxnId="{77D2CA64-B97A-0740-89BE-BD7C5E66D28D}">
      <dgm:prSet/>
      <dgm:spPr/>
      <dgm:t>
        <a:bodyPr/>
        <a:lstStyle/>
        <a:p>
          <a:endParaRPr lang="es-ES"/>
        </a:p>
      </dgm:t>
    </dgm:pt>
    <dgm:pt modelId="{4D2651E6-F875-C84D-8957-01C25C6E4420}">
      <dgm:prSet phldrT="[Texto]" custT="1"/>
      <dgm:spPr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20320" tIns="20320" rIns="20320" bIns="20320" numCol="1" spcCol="1270" anchor="ctr" anchorCtr="0"/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ARMONIZACIÓN</a:t>
          </a:r>
        </a:p>
      </dgm:t>
    </dgm:pt>
    <dgm:pt modelId="{A971722C-69EA-6F49-B2B8-27620F8E3D24}" type="parTrans" cxnId="{A800A5FE-D5E4-0F49-8FB2-0A42BA378837}">
      <dgm:prSet/>
      <dgm:spPr/>
      <dgm:t>
        <a:bodyPr/>
        <a:lstStyle/>
        <a:p>
          <a:endParaRPr lang="es-ES"/>
        </a:p>
      </dgm:t>
    </dgm:pt>
    <dgm:pt modelId="{9C5063FA-C3CA-D142-88D5-60138A5FFADD}" type="sibTrans" cxnId="{A800A5FE-D5E4-0F49-8FB2-0A42BA378837}">
      <dgm:prSet/>
      <dgm:spPr/>
      <dgm:t>
        <a:bodyPr/>
        <a:lstStyle/>
        <a:p>
          <a:endParaRPr lang="es-ES"/>
        </a:p>
      </dgm:t>
    </dgm:pt>
    <dgm:pt modelId="{129468CF-311C-2240-9E25-D243B6018BD1}">
      <dgm:prSet phldrT="[Texto]" custT="1"/>
      <dgm:spPr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20320" tIns="20320" rIns="20320" bIns="20320" numCol="1" spcCol="1270" anchor="ctr" anchorCtr="0"/>
        <a:lstStyle/>
        <a:p>
          <a:r>
            <a:rPr lang="es-ES" sz="1600" dirty="0"/>
            <a:t>PAIS de ORIGEN</a:t>
          </a:r>
        </a:p>
      </dgm:t>
    </dgm:pt>
    <dgm:pt modelId="{6F186501-463B-574D-8AF8-A88B488695F4}" type="parTrans" cxnId="{D704D79C-1F3C-B440-830A-C8F2354FB323}">
      <dgm:prSet custT="1"/>
      <dgm:spPr>
        <a:solidFill>
          <a:srgbClr val="4472C4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800" kern="120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743CC0CC-7AA6-4542-A408-2B519A8524BF}" type="sibTrans" cxnId="{D704D79C-1F3C-B440-830A-C8F2354FB323}">
      <dgm:prSet/>
      <dgm:spPr/>
      <dgm:t>
        <a:bodyPr/>
        <a:lstStyle/>
        <a:p>
          <a:endParaRPr lang="es-ES"/>
        </a:p>
      </dgm:t>
    </dgm:pt>
    <dgm:pt modelId="{1DD21007-968D-CD43-BC98-8364BB7A7A6E}">
      <dgm:prSet phldrT="[Texto]" custT="1"/>
      <dgm:spPr/>
      <dgm:t>
        <a:bodyPr/>
        <a:lstStyle/>
        <a:p>
          <a:r>
            <a:rPr lang="es-ES" sz="1600" dirty="0"/>
            <a:t>RECIPROCIDAD</a:t>
          </a:r>
        </a:p>
      </dgm:t>
    </dgm:pt>
    <dgm:pt modelId="{7D56C93E-6B3B-BE4F-8B24-FAEA3939FA42}" type="parTrans" cxnId="{ED0151D8-FFF1-7446-8308-B7B6C515B819}">
      <dgm:prSet custT="1"/>
      <dgm:spPr>
        <a:solidFill>
          <a:srgbClr val="4472C4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800" kern="120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0D790FE3-38F6-CC48-8369-45A83940B2FF}" type="sibTrans" cxnId="{ED0151D8-FFF1-7446-8308-B7B6C515B819}">
      <dgm:prSet/>
      <dgm:spPr/>
      <dgm:t>
        <a:bodyPr/>
        <a:lstStyle/>
        <a:p>
          <a:endParaRPr lang="es-ES"/>
        </a:p>
      </dgm:t>
    </dgm:pt>
    <dgm:pt modelId="{B25D0A01-52DB-5D46-92A3-EB0190E4C253}">
      <dgm:prSet/>
      <dgm:spPr/>
      <dgm:t>
        <a:bodyPr/>
        <a:lstStyle/>
        <a:p>
          <a:endParaRPr lang="es-ES"/>
        </a:p>
      </dgm:t>
    </dgm:pt>
    <dgm:pt modelId="{CCFF0250-A877-2F4E-9594-8CE36C09FCDB}" type="parTrans" cxnId="{964BA066-8346-4245-ACC1-DCCEBEDB2B63}">
      <dgm:prSet/>
      <dgm:spPr/>
      <dgm:t>
        <a:bodyPr/>
        <a:lstStyle/>
        <a:p>
          <a:endParaRPr lang="es-ES"/>
        </a:p>
      </dgm:t>
    </dgm:pt>
    <dgm:pt modelId="{2B867A0E-0724-CF47-959C-8DAF9D4B4B9E}" type="sibTrans" cxnId="{964BA066-8346-4245-ACC1-DCCEBEDB2B63}">
      <dgm:prSet/>
      <dgm:spPr/>
      <dgm:t>
        <a:bodyPr/>
        <a:lstStyle/>
        <a:p>
          <a:endParaRPr lang="es-ES"/>
        </a:p>
      </dgm:t>
    </dgm:pt>
    <dgm:pt modelId="{8B76EA33-1CCA-7944-B80D-F02507779D99}" type="pres">
      <dgm:prSet presAssocID="{BB616B4B-C02D-4944-98B9-17ABA372647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8561D12-3EEE-2E45-9670-CFCCA454DE1F}" type="pres">
      <dgm:prSet presAssocID="{80971176-4427-5F45-9D33-AB345B465410}" presName="centerShape" presStyleLbl="node0" presStyleIdx="0" presStyleCnt="1" custScaleX="184655" custScaleY="121497" custLinFactNeighborY="-927"/>
      <dgm:spPr>
        <a:xfrm>
          <a:off x="3887462" y="1781309"/>
          <a:ext cx="1270310" cy="1270310"/>
        </a:xfrm>
        <a:prstGeom prst="ellipse">
          <a:avLst/>
        </a:prstGeom>
      </dgm:spPr>
    </dgm:pt>
    <dgm:pt modelId="{E1131827-92C5-6D45-8D38-A682D2974B5A}" type="pres">
      <dgm:prSet presAssocID="{7CA8203E-0691-6740-9237-646EFD2DC816}" presName="parTrans" presStyleLbl="sibTrans2D1" presStyleIdx="0" presStyleCnt="4" custLinFactNeighborX="9228" custLinFactNeighborY="12754"/>
      <dgm:spPr>
        <a:xfrm rot="16114626">
          <a:off x="4186724" y="997008"/>
          <a:ext cx="353943" cy="426824"/>
        </a:xfrm>
        <a:prstGeom prst="rightArrow">
          <a:avLst>
            <a:gd name="adj1" fmla="val 60000"/>
            <a:gd name="adj2" fmla="val 50000"/>
          </a:avLst>
        </a:prstGeom>
      </dgm:spPr>
    </dgm:pt>
    <dgm:pt modelId="{9AE19A48-409D-AF43-85AF-94B3EED1A31A}" type="pres">
      <dgm:prSet presAssocID="{7CA8203E-0691-6740-9237-646EFD2DC816}" presName="connectorText" presStyleLbl="sibTrans2D1" presStyleIdx="0" presStyleCnt="4"/>
      <dgm:spPr/>
    </dgm:pt>
    <dgm:pt modelId="{472FD6CD-4BAB-6C43-B5D8-7023CEC56999}" type="pres">
      <dgm:prSet presAssocID="{5BEE7658-56F5-2447-B7F9-3ED083382AC6}" presName="node" presStyleLbl="node1" presStyleIdx="0" presStyleCnt="4" custScaleX="149950" custScaleY="55906" custRadScaleRad="104915" custRadScaleInc="2898">
        <dgm:presLayoutVars>
          <dgm:bulletEnabled val="1"/>
        </dgm:presLayoutVars>
      </dgm:prSet>
      <dgm:spPr>
        <a:xfrm>
          <a:off x="3887462" y="2670"/>
          <a:ext cx="1270310" cy="1270310"/>
        </a:xfrm>
        <a:prstGeom prst="ellipse">
          <a:avLst/>
        </a:prstGeom>
      </dgm:spPr>
    </dgm:pt>
    <dgm:pt modelId="{35361580-A43B-4949-8106-9D482E78A6B0}" type="pres">
      <dgm:prSet presAssocID="{A971722C-69EA-6F49-B2B8-27620F8E3D24}" presName="parTrans" presStyleLbl="sibTrans2D1" presStyleIdx="1" presStyleCnt="4" custScaleX="125971" custLinFactNeighborX="-8266"/>
      <dgm:spPr/>
    </dgm:pt>
    <dgm:pt modelId="{7462A11D-395E-E343-8F35-4943CF1A1E5D}" type="pres">
      <dgm:prSet presAssocID="{A971722C-69EA-6F49-B2B8-27620F8E3D24}" presName="connectorText" presStyleLbl="sibTrans2D1" presStyleIdx="1" presStyleCnt="4"/>
      <dgm:spPr/>
    </dgm:pt>
    <dgm:pt modelId="{E0B9A98A-9F54-CB44-85F9-D6FF0134D51A}" type="pres">
      <dgm:prSet presAssocID="{4D2651E6-F875-C84D-8957-01C25C6E4420}" presName="node" presStyleLbl="node1" presStyleIdx="1" presStyleCnt="4" custScaleX="167259" custScaleY="78575" custRadScaleRad="164591" custRadScaleInc="1492">
        <dgm:presLayoutVars>
          <dgm:bulletEnabled val="1"/>
        </dgm:presLayoutVars>
      </dgm:prSet>
      <dgm:spPr>
        <a:xfrm>
          <a:off x="5666101" y="1781309"/>
          <a:ext cx="1270310" cy="1270310"/>
        </a:xfrm>
        <a:prstGeom prst="ellipse">
          <a:avLst/>
        </a:prstGeom>
      </dgm:spPr>
    </dgm:pt>
    <dgm:pt modelId="{1265E962-CB7C-7944-B54C-87CA13F4EEB7}" type="pres">
      <dgm:prSet presAssocID="{6F186501-463B-574D-8AF8-A88B488695F4}" presName="parTrans" presStyleLbl="sibTrans2D1" presStyleIdx="2" presStyleCnt="4" custScaleX="113720" custLinFactNeighborX="772" custLinFactNeighborY="29078"/>
      <dgm:spPr>
        <a:xfrm rot="5400000">
          <a:off x="4242352" y="3478709"/>
          <a:ext cx="328531" cy="426824"/>
        </a:xfrm>
        <a:prstGeom prst="rightArrow">
          <a:avLst>
            <a:gd name="adj1" fmla="val 60000"/>
            <a:gd name="adj2" fmla="val 50000"/>
          </a:avLst>
        </a:prstGeom>
      </dgm:spPr>
    </dgm:pt>
    <dgm:pt modelId="{2DB9995D-2252-0D4A-88B4-FB73C63E4A02}" type="pres">
      <dgm:prSet presAssocID="{6F186501-463B-574D-8AF8-A88B488695F4}" presName="connectorText" presStyleLbl="sibTrans2D1" presStyleIdx="2" presStyleCnt="4"/>
      <dgm:spPr/>
    </dgm:pt>
    <dgm:pt modelId="{BAFC054A-E510-A941-9BEE-65C466344E14}" type="pres">
      <dgm:prSet presAssocID="{129468CF-311C-2240-9E25-D243B6018BD1}" presName="node" presStyleLbl="node1" presStyleIdx="2" presStyleCnt="4" custScaleX="169024" custScaleY="50885" custRadScaleRad="98639">
        <dgm:presLayoutVars>
          <dgm:bulletEnabled val="1"/>
        </dgm:presLayoutVars>
      </dgm:prSet>
      <dgm:spPr>
        <a:xfrm>
          <a:off x="3887462" y="3559949"/>
          <a:ext cx="1270310" cy="1270310"/>
        </a:xfrm>
        <a:prstGeom prst="ellipse">
          <a:avLst/>
        </a:prstGeom>
      </dgm:spPr>
    </dgm:pt>
    <dgm:pt modelId="{625F0A58-EEA1-3644-B9F9-4F726087368E}" type="pres">
      <dgm:prSet presAssocID="{7D56C93E-6B3B-BE4F-8B24-FAEA3939FA42}" presName="parTrans" presStyleLbl="sibTrans2D1" presStyleIdx="3" presStyleCnt="4" custScaleX="138429" custLinFactNeighborX="-8772"/>
      <dgm:spPr>
        <a:xfrm rot="10771731">
          <a:off x="2887389" y="2189248"/>
          <a:ext cx="254574" cy="426824"/>
        </a:xfrm>
        <a:prstGeom prst="rightArrow">
          <a:avLst>
            <a:gd name="adj1" fmla="val 60000"/>
            <a:gd name="adj2" fmla="val 50000"/>
          </a:avLst>
        </a:prstGeom>
      </dgm:spPr>
    </dgm:pt>
    <dgm:pt modelId="{043998EF-AFCC-DD45-876E-2D4B277AA67A}" type="pres">
      <dgm:prSet presAssocID="{7D56C93E-6B3B-BE4F-8B24-FAEA3939FA42}" presName="connectorText" presStyleLbl="sibTrans2D1" presStyleIdx="3" presStyleCnt="4"/>
      <dgm:spPr/>
    </dgm:pt>
    <dgm:pt modelId="{B3A26AE6-053F-D643-955D-43BC2AED11C2}" type="pres">
      <dgm:prSet presAssocID="{1DD21007-968D-CD43-BC98-8364BB7A7A6E}" presName="node" presStyleLbl="node1" presStyleIdx="3" presStyleCnt="4" custScaleX="178153" custScaleY="73176" custRadScaleRad="160335" custRadScaleInc="-532">
        <dgm:presLayoutVars>
          <dgm:bulletEnabled val="1"/>
        </dgm:presLayoutVars>
      </dgm:prSet>
      <dgm:spPr/>
    </dgm:pt>
  </dgm:ptLst>
  <dgm:cxnLst>
    <dgm:cxn modelId="{BFA4AB13-CB29-BE49-92F3-0E7C4C9189B7}" type="presOf" srcId="{6F186501-463B-574D-8AF8-A88B488695F4}" destId="{1265E962-CB7C-7944-B54C-87CA13F4EEB7}" srcOrd="0" destOrd="0" presId="urn:microsoft.com/office/officeart/2005/8/layout/radial5"/>
    <dgm:cxn modelId="{82A1C619-D7E1-4F49-9196-8735F575E8CD}" type="presOf" srcId="{BB616B4B-C02D-4944-98B9-17ABA3726476}" destId="{8B76EA33-1CCA-7944-B80D-F02507779D99}" srcOrd="0" destOrd="0" presId="urn:microsoft.com/office/officeart/2005/8/layout/radial5"/>
    <dgm:cxn modelId="{9A44132D-DBB8-8240-93E6-2A483569BF68}" type="presOf" srcId="{7CA8203E-0691-6740-9237-646EFD2DC816}" destId="{9AE19A48-409D-AF43-85AF-94B3EED1A31A}" srcOrd="1" destOrd="0" presId="urn:microsoft.com/office/officeart/2005/8/layout/radial5"/>
    <dgm:cxn modelId="{6F430F40-CED2-2245-9FC1-34913F542ABD}" type="presOf" srcId="{80971176-4427-5F45-9D33-AB345B465410}" destId="{F8561D12-3EEE-2E45-9670-CFCCA454DE1F}" srcOrd="0" destOrd="0" presId="urn:microsoft.com/office/officeart/2005/8/layout/radial5"/>
    <dgm:cxn modelId="{CE45E65B-87DB-CA49-AFB2-4A4DD30660E8}" type="presOf" srcId="{A971722C-69EA-6F49-B2B8-27620F8E3D24}" destId="{7462A11D-395E-E343-8F35-4943CF1A1E5D}" srcOrd="1" destOrd="0" presId="urn:microsoft.com/office/officeart/2005/8/layout/radial5"/>
    <dgm:cxn modelId="{77D2CA64-B97A-0740-89BE-BD7C5E66D28D}" srcId="{80971176-4427-5F45-9D33-AB345B465410}" destId="{5BEE7658-56F5-2447-B7F9-3ED083382AC6}" srcOrd="0" destOrd="0" parTransId="{7CA8203E-0691-6740-9237-646EFD2DC816}" sibTransId="{06DBE4E8-3705-7C48-8081-67971C1A6B6E}"/>
    <dgm:cxn modelId="{964BA066-8346-4245-ACC1-DCCEBEDB2B63}" srcId="{BB616B4B-C02D-4944-98B9-17ABA3726476}" destId="{B25D0A01-52DB-5D46-92A3-EB0190E4C253}" srcOrd="1" destOrd="0" parTransId="{CCFF0250-A877-2F4E-9594-8CE36C09FCDB}" sibTransId="{2B867A0E-0724-CF47-959C-8DAF9D4B4B9E}"/>
    <dgm:cxn modelId="{94640B6D-913F-9E4E-B844-9DE08BA5C1CD}" srcId="{BB616B4B-C02D-4944-98B9-17ABA3726476}" destId="{80971176-4427-5F45-9D33-AB345B465410}" srcOrd="0" destOrd="0" parTransId="{7FA144D2-A7F3-2F4B-910F-DB8551C12473}" sibTransId="{944ABF6A-CA3D-AA47-9CAE-514533961BC0}"/>
    <dgm:cxn modelId="{6092B56E-969B-0040-9062-100E765F7DA6}" type="presOf" srcId="{4D2651E6-F875-C84D-8957-01C25C6E4420}" destId="{E0B9A98A-9F54-CB44-85F9-D6FF0134D51A}" srcOrd="0" destOrd="0" presId="urn:microsoft.com/office/officeart/2005/8/layout/radial5"/>
    <dgm:cxn modelId="{91E22573-AFF7-244A-9033-B8AFFD9A8CA7}" type="presOf" srcId="{7D56C93E-6B3B-BE4F-8B24-FAEA3939FA42}" destId="{043998EF-AFCC-DD45-876E-2D4B277AA67A}" srcOrd="1" destOrd="0" presId="urn:microsoft.com/office/officeart/2005/8/layout/radial5"/>
    <dgm:cxn modelId="{EE25008A-380D-834C-AFFA-2B32C4177371}" type="presOf" srcId="{7CA8203E-0691-6740-9237-646EFD2DC816}" destId="{E1131827-92C5-6D45-8D38-A682D2974B5A}" srcOrd="0" destOrd="0" presId="urn:microsoft.com/office/officeart/2005/8/layout/radial5"/>
    <dgm:cxn modelId="{ACF00599-770D-C94F-8846-51115A503A42}" type="presOf" srcId="{129468CF-311C-2240-9E25-D243B6018BD1}" destId="{BAFC054A-E510-A941-9BEE-65C466344E14}" srcOrd="0" destOrd="0" presId="urn:microsoft.com/office/officeart/2005/8/layout/radial5"/>
    <dgm:cxn modelId="{E3F39199-9539-AE46-B0E7-C944170DF136}" type="presOf" srcId="{6F186501-463B-574D-8AF8-A88B488695F4}" destId="{2DB9995D-2252-0D4A-88B4-FB73C63E4A02}" srcOrd="1" destOrd="0" presId="urn:microsoft.com/office/officeart/2005/8/layout/radial5"/>
    <dgm:cxn modelId="{D704D79C-1F3C-B440-830A-C8F2354FB323}" srcId="{80971176-4427-5F45-9D33-AB345B465410}" destId="{129468CF-311C-2240-9E25-D243B6018BD1}" srcOrd="2" destOrd="0" parTransId="{6F186501-463B-574D-8AF8-A88B488695F4}" sibTransId="{743CC0CC-7AA6-4542-A408-2B519A8524BF}"/>
    <dgm:cxn modelId="{B78F81A6-FC49-A147-8D60-390952EAF637}" type="presOf" srcId="{1DD21007-968D-CD43-BC98-8364BB7A7A6E}" destId="{B3A26AE6-053F-D643-955D-43BC2AED11C2}" srcOrd="0" destOrd="0" presId="urn:microsoft.com/office/officeart/2005/8/layout/radial5"/>
    <dgm:cxn modelId="{CC9D26AE-BD67-CB43-A902-3B1DEF4D1D61}" type="presOf" srcId="{7D56C93E-6B3B-BE4F-8B24-FAEA3939FA42}" destId="{625F0A58-EEA1-3644-B9F9-4F726087368E}" srcOrd="0" destOrd="0" presId="urn:microsoft.com/office/officeart/2005/8/layout/radial5"/>
    <dgm:cxn modelId="{ED0151D8-FFF1-7446-8308-B7B6C515B819}" srcId="{80971176-4427-5F45-9D33-AB345B465410}" destId="{1DD21007-968D-CD43-BC98-8364BB7A7A6E}" srcOrd="3" destOrd="0" parTransId="{7D56C93E-6B3B-BE4F-8B24-FAEA3939FA42}" sibTransId="{0D790FE3-38F6-CC48-8369-45A83940B2FF}"/>
    <dgm:cxn modelId="{A9C7C2E2-9224-4349-B71B-C9030753DCD2}" type="presOf" srcId="{5BEE7658-56F5-2447-B7F9-3ED083382AC6}" destId="{472FD6CD-4BAB-6C43-B5D8-7023CEC56999}" srcOrd="0" destOrd="0" presId="urn:microsoft.com/office/officeart/2005/8/layout/radial5"/>
    <dgm:cxn modelId="{42C5D1FD-D4CA-0E47-A149-A092236C89CA}" type="presOf" srcId="{A971722C-69EA-6F49-B2B8-27620F8E3D24}" destId="{35361580-A43B-4949-8106-9D482E78A6B0}" srcOrd="0" destOrd="0" presId="urn:microsoft.com/office/officeart/2005/8/layout/radial5"/>
    <dgm:cxn modelId="{A800A5FE-D5E4-0F49-8FB2-0A42BA378837}" srcId="{80971176-4427-5F45-9D33-AB345B465410}" destId="{4D2651E6-F875-C84D-8957-01C25C6E4420}" srcOrd="1" destOrd="0" parTransId="{A971722C-69EA-6F49-B2B8-27620F8E3D24}" sibTransId="{9C5063FA-C3CA-D142-88D5-60138A5FFADD}"/>
    <dgm:cxn modelId="{D0AE30C4-7ADE-A542-8DFC-C6CB284D9C7B}" type="presParOf" srcId="{8B76EA33-1CCA-7944-B80D-F02507779D99}" destId="{F8561D12-3EEE-2E45-9670-CFCCA454DE1F}" srcOrd="0" destOrd="0" presId="urn:microsoft.com/office/officeart/2005/8/layout/radial5"/>
    <dgm:cxn modelId="{9340F4CA-7ED3-3143-8C61-61A79558C6FC}" type="presParOf" srcId="{8B76EA33-1CCA-7944-B80D-F02507779D99}" destId="{E1131827-92C5-6D45-8D38-A682D2974B5A}" srcOrd="1" destOrd="0" presId="urn:microsoft.com/office/officeart/2005/8/layout/radial5"/>
    <dgm:cxn modelId="{86BC1074-0DDB-9545-8521-BDAE7B7645F4}" type="presParOf" srcId="{E1131827-92C5-6D45-8D38-A682D2974B5A}" destId="{9AE19A48-409D-AF43-85AF-94B3EED1A31A}" srcOrd="0" destOrd="0" presId="urn:microsoft.com/office/officeart/2005/8/layout/radial5"/>
    <dgm:cxn modelId="{C730B4A2-84E8-1C4D-98A1-603AD8823DED}" type="presParOf" srcId="{8B76EA33-1CCA-7944-B80D-F02507779D99}" destId="{472FD6CD-4BAB-6C43-B5D8-7023CEC56999}" srcOrd="2" destOrd="0" presId="urn:microsoft.com/office/officeart/2005/8/layout/radial5"/>
    <dgm:cxn modelId="{D32E6417-6E02-7644-84C1-AB97F4180D36}" type="presParOf" srcId="{8B76EA33-1CCA-7944-B80D-F02507779D99}" destId="{35361580-A43B-4949-8106-9D482E78A6B0}" srcOrd="3" destOrd="0" presId="urn:microsoft.com/office/officeart/2005/8/layout/radial5"/>
    <dgm:cxn modelId="{4FC987F9-43A2-8B4A-93E3-725548E4960F}" type="presParOf" srcId="{35361580-A43B-4949-8106-9D482E78A6B0}" destId="{7462A11D-395E-E343-8F35-4943CF1A1E5D}" srcOrd="0" destOrd="0" presId="urn:microsoft.com/office/officeart/2005/8/layout/radial5"/>
    <dgm:cxn modelId="{B1288F93-7BD0-4341-B2CB-EE8772F916BC}" type="presParOf" srcId="{8B76EA33-1CCA-7944-B80D-F02507779D99}" destId="{E0B9A98A-9F54-CB44-85F9-D6FF0134D51A}" srcOrd="4" destOrd="0" presId="urn:microsoft.com/office/officeart/2005/8/layout/radial5"/>
    <dgm:cxn modelId="{C76F2B85-AF76-B449-ADD9-C120D9DA4E5F}" type="presParOf" srcId="{8B76EA33-1CCA-7944-B80D-F02507779D99}" destId="{1265E962-CB7C-7944-B54C-87CA13F4EEB7}" srcOrd="5" destOrd="0" presId="urn:microsoft.com/office/officeart/2005/8/layout/radial5"/>
    <dgm:cxn modelId="{5CF5A5C7-3746-9143-8D8A-58ACB82ADCA5}" type="presParOf" srcId="{1265E962-CB7C-7944-B54C-87CA13F4EEB7}" destId="{2DB9995D-2252-0D4A-88B4-FB73C63E4A02}" srcOrd="0" destOrd="0" presId="urn:microsoft.com/office/officeart/2005/8/layout/radial5"/>
    <dgm:cxn modelId="{8385E527-7B47-DE45-82D4-5D911A203D7C}" type="presParOf" srcId="{8B76EA33-1CCA-7944-B80D-F02507779D99}" destId="{BAFC054A-E510-A941-9BEE-65C466344E14}" srcOrd="6" destOrd="0" presId="urn:microsoft.com/office/officeart/2005/8/layout/radial5"/>
    <dgm:cxn modelId="{A2A5A45D-3D8C-8A40-9995-76D95D9B05B9}" type="presParOf" srcId="{8B76EA33-1CCA-7944-B80D-F02507779D99}" destId="{625F0A58-EEA1-3644-B9F9-4F726087368E}" srcOrd="7" destOrd="0" presId="urn:microsoft.com/office/officeart/2005/8/layout/radial5"/>
    <dgm:cxn modelId="{BF820E20-FDF5-EA45-9F42-0FBDF66E688D}" type="presParOf" srcId="{625F0A58-EEA1-3644-B9F9-4F726087368E}" destId="{043998EF-AFCC-DD45-876E-2D4B277AA67A}" srcOrd="0" destOrd="0" presId="urn:microsoft.com/office/officeart/2005/8/layout/radial5"/>
    <dgm:cxn modelId="{3AA212DB-168B-194D-9F3A-212470F15A72}" type="presParOf" srcId="{8B76EA33-1CCA-7944-B80D-F02507779D99}" destId="{B3A26AE6-053F-D643-955D-43BC2AED11C2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630B75-D996-B046-B006-DD29A49A62A3}" type="doc">
      <dgm:prSet loTypeId="urn:microsoft.com/office/officeart/2005/8/layout/radial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E8230C7-7172-1141-8BAD-CF62CEC76C58}">
      <dgm:prSet phldrT="[Texto]" custT="1"/>
      <dgm:spPr/>
      <dgm:t>
        <a:bodyPr/>
        <a:lstStyle/>
        <a:p>
          <a:r>
            <a:rPr lang="es-ES" sz="1600" b="1" dirty="0"/>
            <a:t>EQUILIBRIO</a:t>
          </a:r>
          <a:r>
            <a:rPr lang="es-ES" sz="1600" dirty="0"/>
            <a:t> </a:t>
          </a:r>
        </a:p>
        <a:p>
          <a:r>
            <a:rPr lang="es-ES" sz="1600" dirty="0"/>
            <a:t>EN </a:t>
          </a:r>
        </a:p>
        <a:p>
          <a:r>
            <a:rPr lang="es-ES" sz="1600" b="1" dirty="0"/>
            <a:t>AMBITO TERRITORIAL</a:t>
          </a:r>
        </a:p>
      </dgm:t>
    </dgm:pt>
    <dgm:pt modelId="{6E0C8310-F32A-3E40-AFD0-9C55C566CDDC}" type="parTrans" cxnId="{FB3A9C87-DF0D-A442-9628-149A583E81B8}">
      <dgm:prSet/>
      <dgm:spPr/>
      <dgm:t>
        <a:bodyPr/>
        <a:lstStyle/>
        <a:p>
          <a:endParaRPr lang="es-ES"/>
        </a:p>
      </dgm:t>
    </dgm:pt>
    <dgm:pt modelId="{763AD624-6896-3C4B-8605-7C07D816830C}" type="sibTrans" cxnId="{FB3A9C87-DF0D-A442-9628-149A583E81B8}">
      <dgm:prSet/>
      <dgm:spPr/>
      <dgm:t>
        <a:bodyPr/>
        <a:lstStyle/>
        <a:p>
          <a:endParaRPr lang="es-ES"/>
        </a:p>
      </dgm:t>
    </dgm:pt>
    <dgm:pt modelId="{53E99D4B-852B-B343-977E-7BA246CD8797}">
      <dgm:prSet phldrT="[Texto]" custT="1"/>
      <dgm:spPr>
        <a:solidFill>
          <a:schemeClr val="tx2">
            <a:lumMod val="60000"/>
            <a:lumOff val="40000"/>
          </a:scheme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10160" tIns="10160" rIns="10160" bIns="10160" numCol="1" spcCol="1270" anchor="ctr" anchorCtr="0"/>
        <a:lstStyle/>
        <a:p>
          <a:r>
            <a:rPr lang="es-ES" sz="16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EXTERIOR</a:t>
          </a:r>
        </a:p>
      </dgm:t>
    </dgm:pt>
    <dgm:pt modelId="{9BA4D081-FF2A-5E4D-867B-DB19CB29F110}" type="parTrans" cxnId="{CA3E6EAA-20A5-ED48-B2E9-FA76738C15C0}">
      <dgm:prSet/>
      <dgm:spPr>
        <a:noFill/>
      </dgm:spPr>
      <dgm:t>
        <a:bodyPr/>
        <a:lstStyle/>
        <a:p>
          <a:endParaRPr lang="es-ES"/>
        </a:p>
      </dgm:t>
    </dgm:pt>
    <dgm:pt modelId="{A7037854-5641-BD4E-BABD-E4C320BEED5B}" type="sibTrans" cxnId="{CA3E6EAA-20A5-ED48-B2E9-FA76738C15C0}">
      <dgm:prSet/>
      <dgm:spPr/>
      <dgm:t>
        <a:bodyPr/>
        <a:lstStyle/>
        <a:p>
          <a:endParaRPr lang="es-ES"/>
        </a:p>
      </dgm:t>
    </dgm:pt>
    <dgm:pt modelId="{80D58D8A-5DA8-854F-8C37-32159734E1F1}">
      <dgm:prSet phldrT="[Texto]" custT="1"/>
      <dgm:spPr>
        <a:solidFill>
          <a:srgbClr val="00B0F0"/>
        </a:solidFill>
      </dgm:spPr>
      <dgm:t>
        <a:bodyPr/>
        <a:lstStyle/>
        <a:p>
          <a:r>
            <a:rPr lang="es-ES" sz="1400" dirty="0"/>
            <a:t>CIRCULACIÓN</a:t>
          </a:r>
        </a:p>
        <a:p>
          <a:r>
            <a:rPr lang="es-ES" sz="1400" dirty="0"/>
            <a:t>DATOS</a:t>
          </a:r>
        </a:p>
      </dgm:t>
    </dgm:pt>
    <dgm:pt modelId="{CAEFDB0D-39A1-1942-9C77-AC8B3FF375D0}" type="parTrans" cxnId="{1DA2179E-EA50-6C49-9655-E85E5B310083}">
      <dgm:prSet/>
      <dgm:spPr>
        <a:noFill/>
      </dgm:spPr>
      <dgm:t>
        <a:bodyPr/>
        <a:lstStyle/>
        <a:p>
          <a:endParaRPr lang="es-ES"/>
        </a:p>
      </dgm:t>
    </dgm:pt>
    <dgm:pt modelId="{926B151D-CF2D-0B45-91F7-64B27CC03CAA}" type="sibTrans" cxnId="{1DA2179E-EA50-6C49-9655-E85E5B310083}">
      <dgm:prSet/>
      <dgm:spPr/>
      <dgm:t>
        <a:bodyPr/>
        <a:lstStyle/>
        <a:p>
          <a:endParaRPr lang="es-ES"/>
        </a:p>
      </dgm:t>
    </dgm:pt>
    <dgm:pt modelId="{5E92406C-6CBD-0943-B823-D9EB4E28F761}">
      <dgm:prSet phldrT="[Texto]" custT="1"/>
      <dgm:spPr>
        <a:solidFill>
          <a:srgbClr val="44546A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10160" tIns="10160" rIns="10160" bIns="10160" numCol="1" spcCol="1270" anchor="ctr" anchorCtr="0"/>
        <a:lstStyle/>
        <a:p>
          <a:r>
            <a:rPr lang="es-ES" sz="16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INTERIOR</a:t>
          </a:r>
          <a:r>
            <a:rPr lang="es-ES" sz="1600" kern="1200" dirty="0"/>
            <a:t> EEE</a:t>
          </a:r>
        </a:p>
      </dgm:t>
    </dgm:pt>
    <dgm:pt modelId="{B0E379C5-B688-2E46-B88E-5FCE4D35777E}" type="parTrans" cxnId="{972617CA-80A6-1043-A63B-C4E326E42276}">
      <dgm:prSet/>
      <dgm:spPr>
        <a:noFill/>
      </dgm:spPr>
      <dgm:t>
        <a:bodyPr/>
        <a:lstStyle/>
        <a:p>
          <a:endParaRPr lang="es-ES"/>
        </a:p>
      </dgm:t>
    </dgm:pt>
    <dgm:pt modelId="{FDEF2F41-BEA0-6049-99D4-F95AE809F9E3}" type="sibTrans" cxnId="{972617CA-80A6-1043-A63B-C4E326E42276}">
      <dgm:prSet/>
      <dgm:spPr/>
      <dgm:t>
        <a:bodyPr/>
        <a:lstStyle/>
        <a:p>
          <a:endParaRPr lang="es-ES"/>
        </a:p>
      </dgm:t>
    </dgm:pt>
    <dgm:pt modelId="{2EEF0274-1395-324A-8B34-0C67E79F3601}">
      <dgm:prSet phldrT="[Texto]" custT="1"/>
      <dgm:spPr>
        <a:solidFill>
          <a:srgbClr val="00B0F0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10160" tIns="10160" rIns="10160" bIns="10160" numCol="1" spcCol="1270" anchor="ctr" anchorCtr="0"/>
        <a:lstStyle/>
        <a:p>
          <a:r>
            <a:rPr lang="es-ES" sz="16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PROTECCIÓN</a:t>
          </a:r>
        </a:p>
        <a:p>
          <a:r>
            <a:rPr lang="es-ES" sz="1600" kern="1200" dirty="0"/>
            <a:t>DERECHOS </a:t>
          </a:r>
        </a:p>
      </dgm:t>
    </dgm:pt>
    <dgm:pt modelId="{A0C76E3D-13A2-C74E-97DC-6415BA582061}" type="parTrans" cxnId="{195DA38C-7DD5-C84B-99A0-F1B6BC065112}">
      <dgm:prSet/>
      <dgm:spPr/>
      <dgm:t>
        <a:bodyPr/>
        <a:lstStyle/>
        <a:p>
          <a:endParaRPr lang="es-ES"/>
        </a:p>
      </dgm:t>
    </dgm:pt>
    <dgm:pt modelId="{C305C1EC-3856-1E41-B058-A96D385B4288}" type="sibTrans" cxnId="{195DA38C-7DD5-C84B-99A0-F1B6BC065112}">
      <dgm:prSet/>
      <dgm:spPr/>
      <dgm:t>
        <a:bodyPr/>
        <a:lstStyle/>
        <a:p>
          <a:endParaRPr lang="es-ES"/>
        </a:p>
      </dgm:t>
    </dgm:pt>
    <dgm:pt modelId="{31117A65-F616-6E46-B04B-94C2608EB424}" type="pres">
      <dgm:prSet presAssocID="{BC630B75-D996-B046-B006-DD29A49A62A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60BE7ED-83BF-B842-8229-CAF7C5850D00}" type="pres">
      <dgm:prSet presAssocID="{EE8230C7-7172-1141-8BAD-CF62CEC76C58}" presName="centerShape" presStyleLbl="node0" presStyleIdx="0" presStyleCnt="1" custScaleX="286361" custScaleY="221647"/>
      <dgm:spPr/>
    </dgm:pt>
    <dgm:pt modelId="{CC8C2EA8-1633-1947-8084-278355B13569}" type="pres">
      <dgm:prSet presAssocID="{9BA4D081-FF2A-5E4D-867B-DB19CB29F110}" presName="parTrans" presStyleLbl="sibTrans2D1" presStyleIdx="0" presStyleCnt="4" custAng="17820324" custScaleX="299982" custLinFactX="200000" custLinFactY="55925" custLinFactNeighborX="264179" custLinFactNeighborY="100000"/>
      <dgm:spPr/>
    </dgm:pt>
    <dgm:pt modelId="{F7861915-1F8E-6C44-B9D4-350CD490AB49}" type="pres">
      <dgm:prSet presAssocID="{9BA4D081-FF2A-5E4D-867B-DB19CB29F110}" presName="connectorText" presStyleLbl="sibTrans2D1" presStyleIdx="0" presStyleCnt="4"/>
      <dgm:spPr/>
    </dgm:pt>
    <dgm:pt modelId="{9F3449B7-8CD8-4C4E-8EAF-711915CCDB24}" type="pres">
      <dgm:prSet presAssocID="{53E99D4B-852B-B343-977E-7BA246CD8797}" presName="node" presStyleLbl="node1" presStyleIdx="0" presStyleCnt="4" custScaleX="211281" custScaleY="70904" custRadScaleRad="169654" custRadScaleInc="134750">
        <dgm:presLayoutVars>
          <dgm:bulletEnabled val="1"/>
        </dgm:presLayoutVars>
      </dgm:prSet>
      <dgm:spPr>
        <a:xfrm>
          <a:off x="1653438" y="24320"/>
          <a:ext cx="1620370" cy="543781"/>
        </a:xfrm>
        <a:prstGeom prst="ellipse">
          <a:avLst/>
        </a:prstGeom>
      </dgm:spPr>
    </dgm:pt>
    <dgm:pt modelId="{8D05814F-3AA0-1E40-9AF9-369629262CDC}" type="pres">
      <dgm:prSet presAssocID="{CAEFDB0D-39A1-1942-9C77-AC8B3FF375D0}" presName="parTrans" presStyleLbl="sibTrans2D1" presStyleIdx="1" presStyleCnt="4" custAng="7166691" custFlipVert="1" custScaleX="268592" custScaleY="113496" custLinFactX="-277503" custLinFactNeighborX="-300000" custLinFactNeighborY="-88676"/>
      <dgm:spPr/>
    </dgm:pt>
    <dgm:pt modelId="{920EBB8E-5FD9-E640-AFB0-4007FC106940}" type="pres">
      <dgm:prSet presAssocID="{CAEFDB0D-39A1-1942-9C77-AC8B3FF375D0}" presName="connectorText" presStyleLbl="sibTrans2D1" presStyleIdx="1" presStyleCnt="4"/>
      <dgm:spPr/>
    </dgm:pt>
    <dgm:pt modelId="{7906B4B8-4680-734D-843D-BF2E1BD610D6}" type="pres">
      <dgm:prSet presAssocID="{80D58D8A-5DA8-854F-8C37-32159734E1F1}" presName="node" presStyleLbl="node1" presStyleIdx="1" presStyleCnt="4" custScaleX="207447" custScaleY="90455" custRadScaleRad="168122" custRadScaleInc="335213">
        <dgm:presLayoutVars>
          <dgm:bulletEnabled val="1"/>
        </dgm:presLayoutVars>
      </dgm:prSet>
      <dgm:spPr/>
    </dgm:pt>
    <dgm:pt modelId="{D22ABFFF-861F-D440-874F-75A1096A04EF}" type="pres">
      <dgm:prSet presAssocID="{B0E379C5-B688-2E46-B88E-5FCE4D35777E}" presName="parTrans" presStyleLbl="sibTrans2D1" presStyleIdx="2" presStyleCnt="4" custAng="3845678" custScaleX="169482" custLinFactX="158024" custLinFactY="-1686" custLinFactNeighborX="200000" custLinFactNeighborY="-100000"/>
      <dgm:spPr/>
    </dgm:pt>
    <dgm:pt modelId="{5F35DCC8-E193-854B-A873-291E5CB00133}" type="pres">
      <dgm:prSet presAssocID="{B0E379C5-B688-2E46-B88E-5FCE4D35777E}" presName="connectorText" presStyleLbl="sibTrans2D1" presStyleIdx="2" presStyleCnt="4"/>
      <dgm:spPr/>
    </dgm:pt>
    <dgm:pt modelId="{4D715848-2AFE-D649-AC2D-38AAED0C6C04}" type="pres">
      <dgm:prSet presAssocID="{5E92406C-6CBD-0943-B823-D9EB4E28F761}" presName="node" presStyleLbl="node1" presStyleIdx="2" presStyleCnt="4" custScaleX="225759" custScaleY="71167" custRadScaleRad="167089" custRadScaleInc="-133894">
        <dgm:presLayoutVars>
          <dgm:bulletEnabled val="1"/>
        </dgm:presLayoutVars>
      </dgm:prSet>
      <dgm:spPr>
        <a:xfrm>
          <a:off x="3176924" y="2075283"/>
          <a:ext cx="1731406" cy="545798"/>
        </a:xfrm>
        <a:prstGeom prst="ellipse">
          <a:avLst/>
        </a:prstGeom>
      </dgm:spPr>
    </dgm:pt>
    <dgm:pt modelId="{37710A54-3B91-F14D-836D-7E0C531CD303}" type="pres">
      <dgm:prSet presAssocID="{A0C76E3D-13A2-C74E-97DC-6415BA582061}" presName="parTrans" presStyleLbl="sibTrans2D1" presStyleIdx="3" presStyleCnt="4"/>
      <dgm:spPr/>
    </dgm:pt>
    <dgm:pt modelId="{75CCBCE6-E76D-894B-A676-EF82B2DF906A}" type="pres">
      <dgm:prSet presAssocID="{A0C76E3D-13A2-C74E-97DC-6415BA582061}" presName="connectorText" presStyleLbl="sibTrans2D1" presStyleIdx="3" presStyleCnt="4"/>
      <dgm:spPr/>
    </dgm:pt>
    <dgm:pt modelId="{01D5F322-FC31-F04C-BB8E-0E63BF512BD2}" type="pres">
      <dgm:prSet presAssocID="{2EEF0274-1395-324A-8B34-0C67E79F3601}" presName="node" presStyleLbl="node1" presStyleIdx="3" presStyleCnt="4" custScaleX="223684" custScaleY="149153" custRadScaleRad="168947" custRadScaleInc="63018">
        <dgm:presLayoutVars>
          <dgm:bulletEnabled val="1"/>
        </dgm:presLayoutVars>
      </dgm:prSet>
      <dgm:spPr>
        <a:xfrm>
          <a:off x="37257" y="864670"/>
          <a:ext cx="1595452" cy="1131516"/>
        </a:xfrm>
        <a:prstGeom prst="ellipse">
          <a:avLst/>
        </a:prstGeom>
      </dgm:spPr>
    </dgm:pt>
  </dgm:ptLst>
  <dgm:cxnLst>
    <dgm:cxn modelId="{95683B24-97DF-674C-BE3A-2B30C78E1D03}" type="presOf" srcId="{53E99D4B-852B-B343-977E-7BA246CD8797}" destId="{9F3449B7-8CD8-4C4E-8EAF-711915CCDB24}" srcOrd="0" destOrd="0" presId="urn:microsoft.com/office/officeart/2005/8/layout/radial5"/>
    <dgm:cxn modelId="{88DFFF31-2310-C74E-9C43-906F9805233C}" type="presOf" srcId="{EE8230C7-7172-1141-8BAD-CF62CEC76C58}" destId="{B60BE7ED-83BF-B842-8229-CAF7C5850D00}" srcOrd="0" destOrd="0" presId="urn:microsoft.com/office/officeart/2005/8/layout/radial5"/>
    <dgm:cxn modelId="{BED23D47-6A2E-C54E-A476-7BFC99219447}" type="presOf" srcId="{A0C76E3D-13A2-C74E-97DC-6415BA582061}" destId="{37710A54-3B91-F14D-836D-7E0C531CD303}" srcOrd="0" destOrd="0" presId="urn:microsoft.com/office/officeart/2005/8/layout/radial5"/>
    <dgm:cxn modelId="{D097B67A-E25D-6A46-8543-24679227A9CF}" type="presOf" srcId="{9BA4D081-FF2A-5E4D-867B-DB19CB29F110}" destId="{F7861915-1F8E-6C44-B9D4-350CD490AB49}" srcOrd="1" destOrd="0" presId="urn:microsoft.com/office/officeart/2005/8/layout/radial5"/>
    <dgm:cxn modelId="{F958347C-C850-2E4E-B954-A5B1AF672F89}" type="presOf" srcId="{CAEFDB0D-39A1-1942-9C77-AC8B3FF375D0}" destId="{8D05814F-3AA0-1E40-9AF9-369629262CDC}" srcOrd="0" destOrd="0" presId="urn:microsoft.com/office/officeart/2005/8/layout/radial5"/>
    <dgm:cxn modelId="{8202AA80-7878-914A-AC6C-C53E035E569C}" type="presOf" srcId="{9BA4D081-FF2A-5E4D-867B-DB19CB29F110}" destId="{CC8C2EA8-1633-1947-8084-278355B13569}" srcOrd="0" destOrd="0" presId="urn:microsoft.com/office/officeart/2005/8/layout/radial5"/>
    <dgm:cxn modelId="{8B160F86-1C03-A44D-934F-FF4B43178AB7}" type="presOf" srcId="{CAEFDB0D-39A1-1942-9C77-AC8B3FF375D0}" destId="{920EBB8E-5FD9-E640-AFB0-4007FC106940}" srcOrd="1" destOrd="0" presId="urn:microsoft.com/office/officeart/2005/8/layout/radial5"/>
    <dgm:cxn modelId="{82EE2686-2C8D-EF4A-A5FB-1685A9C73E3C}" type="presOf" srcId="{B0E379C5-B688-2E46-B88E-5FCE4D35777E}" destId="{D22ABFFF-861F-D440-874F-75A1096A04EF}" srcOrd="0" destOrd="0" presId="urn:microsoft.com/office/officeart/2005/8/layout/radial5"/>
    <dgm:cxn modelId="{FB3A9C87-DF0D-A442-9628-149A583E81B8}" srcId="{BC630B75-D996-B046-B006-DD29A49A62A3}" destId="{EE8230C7-7172-1141-8BAD-CF62CEC76C58}" srcOrd="0" destOrd="0" parTransId="{6E0C8310-F32A-3E40-AFD0-9C55C566CDDC}" sibTransId="{763AD624-6896-3C4B-8605-7C07D816830C}"/>
    <dgm:cxn modelId="{195DA38C-7DD5-C84B-99A0-F1B6BC065112}" srcId="{EE8230C7-7172-1141-8BAD-CF62CEC76C58}" destId="{2EEF0274-1395-324A-8B34-0C67E79F3601}" srcOrd="3" destOrd="0" parTransId="{A0C76E3D-13A2-C74E-97DC-6415BA582061}" sibTransId="{C305C1EC-3856-1E41-B058-A96D385B4288}"/>
    <dgm:cxn modelId="{1DA2179E-EA50-6C49-9655-E85E5B310083}" srcId="{EE8230C7-7172-1141-8BAD-CF62CEC76C58}" destId="{80D58D8A-5DA8-854F-8C37-32159734E1F1}" srcOrd="1" destOrd="0" parTransId="{CAEFDB0D-39A1-1942-9C77-AC8B3FF375D0}" sibTransId="{926B151D-CF2D-0B45-91F7-64B27CC03CAA}"/>
    <dgm:cxn modelId="{CA3E6EAA-20A5-ED48-B2E9-FA76738C15C0}" srcId="{EE8230C7-7172-1141-8BAD-CF62CEC76C58}" destId="{53E99D4B-852B-B343-977E-7BA246CD8797}" srcOrd="0" destOrd="0" parTransId="{9BA4D081-FF2A-5E4D-867B-DB19CB29F110}" sibTransId="{A7037854-5641-BD4E-BABD-E4C320BEED5B}"/>
    <dgm:cxn modelId="{D42D59AC-9CE6-8245-B989-6897AD18FDC9}" type="presOf" srcId="{BC630B75-D996-B046-B006-DD29A49A62A3}" destId="{31117A65-F616-6E46-B04B-94C2608EB424}" srcOrd="0" destOrd="0" presId="urn:microsoft.com/office/officeart/2005/8/layout/radial5"/>
    <dgm:cxn modelId="{972617CA-80A6-1043-A63B-C4E326E42276}" srcId="{EE8230C7-7172-1141-8BAD-CF62CEC76C58}" destId="{5E92406C-6CBD-0943-B823-D9EB4E28F761}" srcOrd="2" destOrd="0" parTransId="{B0E379C5-B688-2E46-B88E-5FCE4D35777E}" sibTransId="{FDEF2F41-BEA0-6049-99D4-F95AE809F9E3}"/>
    <dgm:cxn modelId="{13C8BECD-1B23-5742-ADDD-CF44A0E672BF}" type="presOf" srcId="{B0E379C5-B688-2E46-B88E-5FCE4D35777E}" destId="{5F35DCC8-E193-854B-A873-291E5CB00133}" srcOrd="1" destOrd="0" presId="urn:microsoft.com/office/officeart/2005/8/layout/radial5"/>
    <dgm:cxn modelId="{2560F6CD-1F31-2F4F-B804-34D44C9E6BEF}" type="presOf" srcId="{A0C76E3D-13A2-C74E-97DC-6415BA582061}" destId="{75CCBCE6-E76D-894B-A676-EF82B2DF906A}" srcOrd="1" destOrd="0" presId="urn:microsoft.com/office/officeart/2005/8/layout/radial5"/>
    <dgm:cxn modelId="{F08E6DE1-E675-E14B-AEA9-16400632D3A1}" type="presOf" srcId="{80D58D8A-5DA8-854F-8C37-32159734E1F1}" destId="{7906B4B8-4680-734D-843D-BF2E1BD610D6}" srcOrd="0" destOrd="0" presId="urn:microsoft.com/office/officeart/2005/8/layout/radial5"/>
    <dgm:cxn modelId="{D23832E7-41A8-274D-BD0A-F1C6C69928F6}" type="presOf" srcId="{2EEF0274-1395-324A-8B34-0C67E79F3601}" destId="{01D5F322-FC31-F04C-BB8E-0E63BF512BD2}" srcOrd="0" destOrd="0" presId="urn:microsoft.com/office/officeart/2005/8/layout/radial5"/>
    <dgm:cxn modelId="{1B8035E8-E92E-5441-8464-B42650DEE7D1}" type="presOf" srcId="{5E92406C-6CBD-0943-B823-D9EB4E28F761}" destId="{4D715848-2AFE-D649-AC2D-38AAED0C6C04}" srcOrd="0" destOrd="0" presId="urn:microsoft.com/office/officeart/2005/8/layout/radial5"/>
    <dgm:cxn modelId="{7D1AB9DC-7A89-BF42-94BC-2CE7C9BE01D1}" type="presParOf" srcId="{31117A65-F616-6E46-B04B-94C2608EB424}" destId="{B60BE7ED-83BF-B842-8229-CAF7C5850D00}" srcOrd="0" destOrd="0" presId="urn:microsoft.com/office/officeart/2005/8/layout/radial5"/>
    <dgm:cxn modelId="{DB0166F4-B86E-D545-B392-61E1F07BF9A6}" type="presParOf" srcId="{31117A65-F616-6E46-B04B-94C2608EB424}" destId="{CC8C2EA8-1633-1947-8084-278355B13569}" srcOrd="1" destOrd="0" presId="urn:microsoft.com/office/officeart/2005/8/layout/radial5"/>
    <dgm:cxn modelId="{2FED7D01-4D77-1B49-A446-FAC18FDBD8A4}" type="presParOf" srcId="{CC8C2EA8-1633-1947-8084-278355B13569}" destId="{F7861915-1F8E-6C44-B9D4-350CD490AB49}" srcOrd="0" destOrd="0" presId="urn:microsoft.com/office/officeart/2005/8/layout/radial5"/>
    <dgm:cxn modelId="{291D0190-D514-4A40-833E-8C845984A4F5}" type="presParOf" srcId="{31117A65-F616-6E46-B04B-94C2608EB424}" destId="{9F3449B7-8CD8-4C4E-8EAF-711915CCDB24}" srcOrd="2" destOrd="0" presId="urn:microsoft.com/office/officeart/2005/8/layout/radial5"/>
    <dgm:cxn modelId="{7F8FDA5E-2BA5-2149-B077-6C8604455941}" type="presParOf" srcId="{31117A65-F616-6E46-B04B-94C2608EB424}" destId="{8D05814F-3AA0-1E40-9AF9-369629262CDC}" srcOrd="3" destOrd="0" presId="urn:microsoft.com/office/officeart/2005/8/layout/radial5"/>
    <dgm:cxn modelId="{6440ED30-2AC3-6241-ACF4-75D41D545E59}" type="presParOf" srcId="{8D05814F-3AA0-1E40-9AF9-369629262CDC}" destId="{920EBB8E-5FD9-E640-AFB0-4007FC106940}" srcOrd="0" destOrd="0" presId="urn:microsoft.com/office/officeart/2005/8/layout/radial5"/>
    <dgm:cxn modelId="{1F03574A-F657-3247-8515-816AA8693434}" type="presParOf" srcId="{31117A65-F616-6E46-B04B-94C2608EB424}" destId="{7906B4B8-4680-734D-843D-BF2E1BD610D6}" srcOrd="4" destOrd="0" presId="urn:microsoft.com/office/officeart/2005/8/layout/radial5"/>
    <dgm:cxn modelId="{2E92B01D-BA7E-F445-BC88-F063617B61C9}" type="presParOf" srcId="{31117A65-F616-6E46-B04B-94C2608EB424}" destId="{D22ABFFF-861F-D440-874F-75A1096A04EF}" srcOrd="5" destOrd="0" presId="urn:microsoft.com/office/officeart/2005/8/layout/radial5"/>
    <dgm:cxn modelId="{E7BC679C-D0CF-8646-9042-7E85723AABA7}" type="presParOf" srcId="{D22ABFFF-861F-D440-874F-75A1096A04EF}" destId="{5F35DCC8-E193-854B-A873-291E5CB00133}" srcOrd="0" destOrd="0" presId="urn:microsoft.com/office/officeart/2005/8/layout/radial5"/>
    <dgm:cxn modelId="{DE839662-9015-7049-AEFF-B9E0A3C627FF}" type="presParOf" srcId="{31117A65-F616-6E46-B04B-94C2608EB424}" destId="{4D715848-2AFE-D649-AC2D-38AAED0C6C04}" srcOrd="6" destOrd="0" presId="urn:microsoft.com/office/officeart/2005/8/layout/radial5"/>
    <dgm:cxn modelId="{2001DC9D-BBF8-B744-A8F9-4D7AB0DFE9A9}" type="presParOf" srcId="{31117A65-F616-6E46-B04B-94C2608EB424}" destId="{37710A54-3B91-F14D-836D-7E0C531CD303}" srcOrd="7" destOrd="0" presId="urn:microsoft.com/office/officeart/2005/8/layout/radial5"/>
    <dgm:cxn modelId="{CB688FAB-98A2-3340-85B3-316C481B6773}" type="presParOf" srcId="{37710A54-3B91-F14D-836D-7E0C531CD303}" destId="{75CCBCE6-E76D-894B-A676-EF82B2DF906A}" srcOrd="0" destOrd="0" presId="urn:microsoft.com/office/officeart/2005/8/layout/radial5"/>
    <dgm:cxn modelId="{3053C59D-F5C9-A448-884E-72C799AE2EBD}" type="presParOf" srcId="{31117A65-F616-6E46-B04B-94C2608EB424}" destId="{01D5F322-FC31-F04C-BB8E-0E63BF512BD2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F09D31-92EE-1B4D-909B-A483B9F27FC9}" type="doc">
      <dgm:prSet loTypeId="urn:microsoft.com/office/officeart/2005/8/layout/h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2A346C9-34B0-A440-89E6-29F93AD7AFDD}">
      <dgm:prSet phldrT="[Texto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bg2"/>
        </a:solidFill>
        <a:ln>
          <a:noFill/>
        </a:ln>
      </dgm:spPr>
      <dgm:t>
        <a:bodyPr rtlCol="0" anchor="ctr"/>
        <a:lstStyle/>
        <a:p>
          <a:pPr marL="0" algn="ctr" defTabSz="914400" rtl="0" eaLnBrk="1" latinLnBrk="0" hangingPunct="1"/>
          <a:r>
            <a:rPr lang="es-ES" sz="1800" b="1" kern="1200" dirty="0">
              <a:solidFill>
                <a:schemeClr val="tx1">
                  <a:alpha val="87000"/>
                </a:schemeClr>
              </a:solidFill>
              <a:latin typeface="+mn-lt"/>
              <a:ea typeface="+mn-ea"/>
              <a:cs typeface="+mn-cs"/>
            </a:rPr>
            <a:t>QUÉ ESTADOS</a:t>
          </a:r>
        </a:p>
        <a:p>
          <a:pPr marL="0" algn="ctr" defTabSz="914400" rtl="0" eaLnBrk="1" latinLnBrk="0" hangingPunct="1"/>
          <a:r>
            <a:rPr lang="es-ES" sz="1800" b="1" kern="1200" dirty="0">
              <a:solidFill>
                <a:schemeClr val="tx1">
                  <a:alpha val="87000"/>
                </a:schemeClr>
              </a:solidFill>
              <a:latin typeface="+mn-lt"/>
              <a:ea typeface="+mn-ea"/>
              <a:cs typeface="+mn-cs"/>
            </a:rPr>
            <a:t>(Art 3 RGPD)</a:t>
          </a:r>
        </a:p>
      </dgm:t>
    </dgm:pt>
    <dgm:pt modelId="{1123FF20-006A-8E48-9DB6-775720A2E677}" type="parTrans" cxnId="{A0C78811-A713-8942-9E8A-2899ED89DEB8}">
      <dgm:prSet/>
      <dgm:spPr/>
      <dgm:t>
        <a:bodyPr/>
        <a:lstStyle/>
        <a:p>
          <a:endParaRPr lang="es-ES" sz="1800"/>
        </a:p>
      </dgm:t>
    </dgm:pt>
    <dgm:pt modelId="{239297F3-0A04-FF49-8ADE-4F877DB7942F}" type="sibTrans" cxnId="{A0C78811-A713-8942-9E8A-2899ED89DEB8}">
      <dgm:prSet/>
      <dgm:spPr/>
      <dgm:t>
        <a:bodyPr/>
        <a:lstStyle/>
        <a:p>
          <a:endParaRPr lang="es-ES" sz="1800"/>
        </a:p>
      </dgm:t>
    </dgm:pt>
    <dgm:pt modelId="{1EE9D863-E39F-7A49-80FC-8502B5499C7B}">
      <dgm:prSet phldrT="[Texto]" custT="1"/>
      <dgm:spPr>
        <a:noFill/>
        <a:ln>
          <a:noFill/>
        </a:ln>
      </dgm:spPr>
      <dgm:t>
        <a:bodyPr/>
        <a:lstStyle/>
        <a:p>
          <a:r>
            <a:rPr lang="es-ES" sz="1800" dirty="0"/>
            <a:t>Ofertas bienes y servicios</a:t>
          </a:r>
        </a:p>
      </dgm:t>
    </dgm:pt>
    <dgm:pt modelId="{293AD359-025B-A84E-BFE9-E449EDCF5CD8}" type="parTrans" cxnId="{8E13AABC-C45D-0C4C-9315-B14A6CC42D93}">
      <dgm:prSet/>
      <dgm:spPr/>
      <dgm:t>
        <a:bodyPr/>
        <a:lstStyle/>
        <a:p>
          <a:endParaRPr lang="es-ES" sz="1800"/>
        </a:p>
      </dgm:t>
    </dgm:pt>
    <dgm:pt modelId="{634C28CF-DC0D-904E-A776-09A2551D3C8E}" type="sibTrans" cxnId="{8E13AABC-C45D-0C4C-9315-B14A6CC42D93}">
      <dgm:prSet/>
      <dgm:spPr/>
      <dgm:t>
        <a:bodyPr/>
        <a:lstStyle/>
        <a:p>
          <a:endParaRPr lang="es-ES" sz="1800"/>
        </a:p>
      </dgm:t>
    </dgm:pt>
    <dgm:pt modelId="{BDD0D1F2-82A4-0544-9CFF-42EFA226A5AD}">
      <dgm:prSet phldrT="[Texto]" custT="1"/>
      <dgm:spPr>
        <a:noFill/>
        <a:ln>
          <a:noFill/>
        </a:ln>
      </dgm:spPr>
      <dgm:t>
        <a:bodyPr/>
        <a:lstStyle/>
        <a:p>
          <a:r>
            <a:rPr lang="es-ES" sz="1800" dirty="0"/>
            <a:t>Control de comportamientos de europeos en la Unión</a:t>
          </a:r>
        </a:p>
      </dgm:t>
    </dgm:pt>
    <dgm:pt modelId="{46B64860-1F1A-4A49-A1ED-6CDE4728FCAA}" type="parTrans" cxnId="{2B8AA3E9-B383-8C43-82AC-D99B6299B48D}">
      <dgm:prSet/>
      <dgm:spPr/>
      <dgm:t>
        <a:bodyPr/>
        <a:lstStyle/>
        <a:p>
          <a:endParaRPr lang="es-ES" sz="1800"/>
        </a:p>
      </dgm:t>
    </dgm:pt>
    <dgm:pt modelId="{0CA19B96-B8AA-304C-A627-CEABDBABCBD1}" type="sibTrans" cxnId="{2B8AA3E9-B383-8C43-82AC-D99B6299B48D}">
      <dgm:prSet/>
      <dgm:spPr/>
      <dgm:t>
        <a:bodyPr/>
        <a:lstStyle/>
        <a:p>
          <a:endParaRPr lang="es-ES" sz="1800"/>
        </a:p>
      </dgm:t>
    </dgm:pt>
    <dgm:pt modelId="{401786E9-24F6-8048-BCAF-8F2045EFB223}">
      <dgm:prSet phldrT="[Texto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bg2"/>
        </a:solidFill>
        <a:ln>
          <a:noFill/>
        </a:ln>
      </dgm:spPr>
      <dgm:t>
        <a:bodyPr rtlCol="0" anchor="ctr"/>
        <a:lstStyle/>
        <a:p>
          <a:pPr marL="0" algn="ctr" defTabSz="914400" rtl="0" eaLnBrk="1" latinLnBrk="0" hangingPunct="1"/>
          <a:r>
            <a:rPr lang="es-ES" sz="1800" b="1" kern="1200" dirty="0">
              <a:solidFill>
                <a:schemeClr val="tx1">
                  <a:alpha val="87000"/>
                </a:schemeClr>
              </a:solidFill>
              <a:latin typeface="+mn-lt"/>
              <a:ea typeface="+mn-ea"/>
              <a:cs typeface="+mn-cs"/>
            </a:rPr>
            <a:t>NIVELES PROTECCIÓN EXIGIDOS</a:t>
          </a:r>
        </a:p>
        <a:p>
          <a:pPr marL="0" algn="ctr" defTabSz="914400" rtl="0" eaLnBrk="1" latinLnBrk="0" hangingPunct="1"/>
          <a:r>
            <a:rPr lang="es-ES" sz="1800" b="1" kern="1200" dirty="0">
              <a:solidFill>
                <a:schemeClr val="tx1">
                  <a:alpha val="87000"/>
                </a:schemeClr>
              </a:solidFill>
              <a:latin typeface="+mn-lt"/>
              <a:ea typeface="+mn-ea"/>
              <a:cs typeface="+mn-cs"/>
            </a:rPr>
            <a:t>(art 45 a 50 RGPD)</a:t>
          </a:r>
        </a:p>
        <a:p>
          <a:pPr marL="0" algn="ctr" defTabSz="914400" rtl="0" eaLnBrk="1" latinLnBrk="0" hangingPunct="1"/>
          <a:r>
            <a:rPr lang="es-ES" sz="1800" b="1" kern="1200" dirty="0">
              <a:solidFill>
                <a:schemeClr val="tx1">
                  <a:alpha val="87000"/>
                </a:schemeClr>
              </a:solidFill>
              <a:latin typeface="+mn-lt"/>
              <a:ea typeface="+mn-ea"/>
              <a:cs typeface="+mn-cs"/>
            </a:rPr>
            <a:t>Para autorización de transmisión </a:t>
          </a:r>
        </a:p>
        <a:p>
          <a:pPr marL="0" algn="ctr" defTabSz="914400" rtl="0" eaLnBrk="1" latinLnBrk="0" hangingPunct="1"/>
          <a:r>
            <a:rPr lang="es-ES" sz="1800" b="1" kern="1200" dirty="0">
              <a:solidFill>
                <a:schemeClr val="tx1">
                  <a:alpha val="87000"/>
                </a:schemeClr>
              </a:solidFill>
              <a:latin typeface="+mn-lt"/>
              <a:ea typeface="+mn-ea"/>
              <a:cs typeface="+mn-cs"/>
            </a:rPr>
            <a:t>de datos por U.E.</a:t>
          </a:r>
        </a:p>
      </dgm:t>
    </dgm:pt>
    <dgm:pt modelId="{7A9A83F1-1E03-314A-85D8-857A0115B79B}" type="parTrans" cxnId="{A84C1751-2B12-C147-8E8C-51964625CD48}">
      <dgm:prSet/>
      <dgm:spPr/>
      <dgm:t>
        <a:bodyPr/>
        <a:lstStyle/>
        <a:p>
          <a:endParaRPr lang="es-ES" sz="1800"/>
        </a:p>
      </dgm:t>
    </dgm:pt>
    <dgm:pt modelId="{C9681AC7-1693-2A41-8FA0-481D14A60BFC}" type="sibTrans" cxnId="{A84C1751-2B12-C147-8E8C-51964625CD48}">
      <dgm:prSet/>
      <dgm:spPr/>
      <dgm:t>
        <a:bodyPr/>
        <a:lstStyle/>
        <a:p>
          <a:endParaRPr lang="es-ES" sz="1800"/>
        </a:p>
      </dgm:t>
    </dgm:pt>
    <dgm:pt modelId="{238C6598-884B-A647-A3B9-6FD15F8A0A59}">
      <dgm:prSet phldrT="[Texto]" custT="1"/>
      <dgm:spPr>
        <a:noFill/>
        <a:ln>
          <a:noFill/>
        </a:ln>
      </dgm:spPr>
      <dgm:t>
        <a:bodyPr/>
        <a:lstStyle/>
        <a:p>
          <a:pPr>
            <a:buFont typeface="Wingdings" pitchFamily="2" charset="2"/>
            <a:buChar char="ü"/>
          </a:pPr>
          <a:r>
            <a:rPr lang="es-ES" sz="1800" b="1" dirty="0"/>
            <a:t>Territorios origen de</a:t>
          </a:r>
        </a:p>
      </dgm:t>
    </dgm:pt>
    <dgm:pt modelId="{D6A03B77-402D-3B47-BB9F-C9AC620DA2C8}" type="parTrans" cxnId="{053B387D-88C0-1B4B-A90B-8E86BD03F1C9}">
      <dgm:prSet/>
      <dgm:spPr/>
      <dgm:t>
        <a:bodyPr/>
        <a:lstStyle/>
        <a:p>
          <a:endParaRPr lang="es-ES" sz="1800"/>
        </a:p>
      </dgm:t>
    </dgm:pt>
    <dgm:pt modelId="{B4D8DE09-DACC-1E43-A77F-7AA83EF2D45C}" type="sibTrans" cxnId="{053B387D-88C0-1B4B-A90B-8E86BD03F1C9}">
      <dgm:prSet/>
      <dgm:spPr/>
      <dgm:t>
        <a:bodyPr/>
        <a:lstStyle/>
        <a:p>
          <a:endParaRPr lang="es-ES" sz="1800"/>
        </a:p>
      </dgm:t>
    </dgm:pt>
    <dgm:pt modelId="{B797A7A6-6DF5-DB4A-B1CC-522231204066}">
      <dgm:prSet phldrT="[Texto]" custT="1"/>
      <dgm:spPr>
        <a:noFill/>
        <a:ln>
          <a:noFill/>
        </a:ln>
      </dgm:spPr>
      <dgm:t>
        <a:bodyPr/>
        <a:lstStyle/>
        <a:p>
          <a:pPr>
            <a:buFont typeface="Wingdings" pitchFamily="2" charset="2"/>
            <a:buChar char="ü"/>
          </a:pPr>
          <a:r>
            <a:rPr lang="es-ES" sz="1800" b="1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rPr>
            <a:t>Dispongan de entidades que garanticen aplicación del RGPD</a:t>
          </a:r>
          <a:r>
            <a:rPr lang="es-ES" sz="18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s-ES" sz="1800" dirty="0">
            <a:latin typeface="+mn-lt"/>
          </a:endParaRPr>
        </a:p>
      </dgm:t>
    </dgm:pt>
    <dgm:pt modelId="{C85978AB-D871-6340-860F-F37E2FD288C3}" type="parTrans" cxnId="{4AAB7E89-E576-1048-8CF2-13B0E257C166}">
      <dgm:prSet/>
      <dgm:spPr/>
      <dgm:t>
        <a:bodyPr/>
        <a:lstStyle/>
        <a:p>
          <a:endParaRPr lang="es-ES" sz="1800"/>
        </a:p>
      </dgm:t>
    </dgm:pt>
    <dgm:pt modelId="{919581FA-9423-CF41-B7A3-33680FD40790}" type="sibTrans" cxnId="{4AAB7E89-E576-1048-8CF2-13B0E257C166}">
      <dgm:prSet/>
      <dgm:spPr/>
      <dgm:t>
        <a:bodyPr/>
        <a:lstStyle/>
        <a:p>
          <a:endParaRPr lang="es-ES" sz="1800"/>
        </a:p>
      </dgm:t>
    </dgm:pt>
    <dgm:pt modelId="{4D9F8057-8B7F-B64C-B71A-5580113154E2}">
      <dgm:prSet phldrT="[Texto]" custT="1"/>
      <dgm:spPr>
        <a:noFill/>
        <a:ln>
          <a:noFill/>
        </a:ln>
      </dgm:spPr>
      <dgm:t>
        <a:bodyPr/>
        <a:lstStyle/>
        <a:p>
          <a:endParaRPr lang="es-ES" sz="500" dirty="0"/>
        </a:p>
      </dgm:t>
    </dgm:pt>
    <dgm:pt modelId="{31A628D3-6919-2043-9BC2-ACC91ACBD2C6}" type="parTrans" cxnId="{1602B925-4559-9545-BC64-2D0192296CB7}">
      <dgm:prSet/>
      <dgm:spPr/>
      <dgm:t>
        <a:bodyPr/>
        <a:lstStyle/>
        <a:p>
          <a:endParaRPr lang="es-ES" sz="1800"/>
        </a:p>
      </dgm:t>
    </dgm:pt>
    <dgm:pt modelId="{11089762-26B5-B24C-A4EF-9320653D2D41}" type="sibTrans" cxnId="{1602B925-4559-9545-BC64-2D0192296CB7}">
      <dgm:prSet/>
      <dgm:spPr/>
      <dgm:t>
        <a:bodyPr/>
        <a:lstStyle/>
        <a:p>
          <a:endParaRPr lang="es-ES" sz="1800"/>
        </a:p>
      </dgm:t>
    </dgm:pt>
    <dgm:pt modelId="{B5EF8428-35F7-ED4D-9433-068734648169}">
      <dgm:prSet phldrT="[Texto]" custT="1"/>
      <dgm:spPr>
        <a:noFill/>
        <a:ln>
          <a:noFill/>
        </a:ln>
      </dgm:spPr>
      <dgm:t>
        <a:bodyPr/>
        <a:lstStyle/>
        <a:p>
          <a:endParaRPr lang="es-ES" sz="1800" dirty="0"/>
        </a:p>
      </dgm:t>
    </dgm:pt>
    <dgm:pt modelId="{5BFF1537-C3D0-2C4D-BEA4-3B6D10A470E3}" type="parTrans" cxnId="{348DFAC2-323D-624A-9E3D-C370E60EE17B}">
      <dgm:prSet/>
      <dgm:spPr/>
      <dgm:t>
        <a:bodyPr/>
        <a:lstStyle/>
        <a:p>
          <a:endParaRPr lang="es-ES" sz="1800"/>
        </a:p>
      </dgm:t>
    </dgm:pt>
    <dgm:pt modelId="{B2778C57-312F-3E40-A8E9-C6503D1E80A4}" type="sibTrans" cxnId="{348DFAC2-323D-624A-9E3D-C370E60EE17B}">
      <dgm:prSet/>
      <dgm:spPr/>
      <dgm:t>
        <a:bodyPr/>
        <a:lstStyle/>
        <a:p>
          <a:endParaRPr lang="es-ES" sz="1800"/>
        </a:p>
      </dgm:t>
    </dgm:pt>
    <dgm:pt modelId="{FB41DBB6-F377-AA4F-B89D-F5F4BE4372BF}">
      <dgm:prSet phldrT="[Texto]" custT="1"/>
      <dgm:spPr>
        <a:noFill/>
        <a:ln>
          <a:noFill/>
        </a:ln>
      </dgm:spPr>
      <dgm:t>
        <a:bodyPr/>
        <a:lstStyle/>
        <a:p>
          <a:endParaRPr lang="es-ES" sz="1800" dirty="0"/>
        </a:p>
      </dgm:t>
    </dgm:pt>
    <dgm:pt modelId="{176442C8-4225-9845-ACEE-15F651E2F45D}" type="parTrans" cxnId="{2E119B68-19DC-9E41-920E-D717C4CDD9C6}">
      <dgm:prSet/>
      <dgm:spPr/>
      <dgm:t>
        <a:bodyPr/>
        <a:lstStyle/>
        <a:p>
          <a:endParaRPr lang="es-ES" sz="1800"/>
        </a:p>
      </dgm:t>
    </dgm:pt>
    <dgm:pt modelId="{33818F7A-8F48-0E4E-ADC6-66BBF31528CD}" type="sibTrans" cxnId="{2E119B68-19DC-9E41-920E-D717C4CDD9C6}">
      <dgm:prSet/>
      <dgm:spPr/>
      <dgm:t>
        <a:bodyPr/>
        <a:lstStyle/>
        <a:p>
          <a:endParaRPr lang="es-ES" sz="1800"/>
        </a:p>
      </dgm:t>
    </dgm:pt>
    <dgm:pt modelId="{AD3B8892-6094-D146-81E8-9409400D23E5}">
      <dgm:prSet phldrT="[Texto]" custT="1"/>
      <dgm:spPr>
        <a:noFill/>
        <a:ln>
          <a:noFill/>
        </a:ln>
      </dgm:spPr>
      <dgm:t>
        <a:bodyPr/>
        <a:lstStyle/>
        <a:p>
          <a:pPr algn="l">
            <a:buFontTx/>
            <a:buNone/>
          </a:pPr>
          <a:r>
            <a:rPr lang="es-ES" sz="1800" dirty="0"/>
            <a:t>(2) </a:t>
          </a:r>
          <a:r>
            <a:rPr lang="es-ES" sz="1800" b="1" dirty="0"/>
            <a:t>Garantías,  </a:t>
          </a:r>
          <a:r>
            <a:rPr lang="es-ES" sz="1800" dirty="0"/>
            <a:t>con derechos exigibles y ejecutables mediante acciones legales</a:t>
          </a:r>
          <a:endParaRPr lang="es-ES" sz="500" b="1" dirty="0"/>
        </a:p>
      </dgm:t>
    </dgm:pt>
    <dgm:pt modelId="{88D8E957-525C-914F-A1A9-A0C3CF7062A9}" type="parTrans" cxnId="{BAB3C00D-E5A2-AA49-86CB-E42BEA7966E6}">
      <dgm:prSet/>
      <dgm:spPr/>
      <dgm:t>
        <a:bodyPr/>
        <a:lstStyle/>
        <a:p>
          <a:endParaRPr lang="es-ES" sz="1800"/>
        </a:p>
      </dgm:t>
    </dgm:pt>
    <dgm:pt modelId="{686301FF-A8C2-2A4E-9247-CBE4D8C5BA2C}" type="sibTrans" cxnId="{BAB3C00D-E5A2-AA49-86CB-E42BEA7966E6}">
      <dgm:prSet/>
      <dgm:spPr/>
      <dgm:t>
        <a:bodyPr/>
        <a:lstStyle/>
        <a:p>
          <a:endParaRPr lang="es-ES" sz="1800"/>
        </a:p>
      </dgm:t>
    </dgm:pt>
    <dgm:pt modelId="{358ED466-7271-8B47-981A-8B0D19DFF1CA}">
      <dgm:prSet phldrT="[Texto]" custT="1"/>
      <dgm:spPr>
        <a:noFill/>
        <a:ln>
          <a:noFill/>
        </a:ln>
      </dgm:spPr>
      <dgm:t>
        <a:bodyPr/>
        <a:lstStyle/>
        <a:p>
          <a:pPr algn="l">
            <a:buFontTx/>
            <a:buNone/>
          </a:pPr>
          <a:r>
            <a:rPr lang="es-ES" sz="1800" dirty="0"/>
            <a:t>(3) </a:t>
          </a:r>
          <a:r>
            <a:rPr lang="es-ES" sz="1800" b="1" dirty="0"/>
            <a:t>Situaciones específicas, </a:t>
          </a:r>
          <a:r>
            <a:rPr lang="es-ES" sz="1800" dirty="0"/>
            <a:t>cumplimiento contrato, interés público o consentimiento personal expreso</a:t>
          </a:r>
          <a:endParaRPr lang="es-ES" sz="500" dirty="0"/>
        </a:p>
      </dgm:t>
    </dgm:pt>
    <dgm:pt modelId="{002C05ED-282D-6A49-BFA1-03C7248BD298}" type="parTrans" cxnId="{F07F65CA-ED74-8C4B-B68B-92FAA107F13F}">
      <dgm:prSet/>
      <dgm:spPr/>
      <dgm:t>
        <a:bodyPr/>
        <a:lstStyle/>
        <a:p>
          <a:endParaRPr lang="es-ES" sz="1800"/>
        </a:p>
      </dgm:t>
    </dgm:pt>
    <dgm:pt modelId="{575A7814-7048-EA41-9369-5D43978FCB30}" type="sibTrans" cxnId="{F07F65CA-ED74-8C4B-B68B-92FAA107F13F}">
      <dgm:prSet/>
      <dgm:spPr/>
      <dgm:t>
        <a:bodyPr/>
        <a:lstStyle/>
        <a:p>
          <a:endParaRPr lang="es-ES" sz="1800"/>
        </a:p>
      </dgm:t>
    </dgm:pt>
    <dgm:pt modelId="{815A3109-439A-1A49-A820-0F460BA122CD}">
      <dgm:prSet phldrT="[Texto]" custT="1"/>
      <dgm:spPr>
        <a:noFill/>
        <a:ln>
          <a:noFill/>
        </a:ln>
      </dgm:spPr>
      <dgm:t>
        <a:bodyPr/>
        <a:lstStyle/>
        <a:p>
          <a:pPr algn="l">
            <a:buFontTx/>
            <a:buNone/>
          </a:pPr>
          <a:r>
            <a:rPr lang="es-ES" sz="1800" dirty="0"/>
            <a:t>(4) </a:t>
          </a:r>
          <a:r>
            <a:rPr lang="es-ES" sz="1800" b="1" dirty="0"/>
            <a:t>Transferencias no autorizadas, </a:t>
          </a:r>
          <a:r>
            <a:rPr lang="es-ES" sz="1800" b="0" dirty="0"/>
            <a:t>salvo</a:t>
          </a:r>
          <a:r>
            <a:rPr lang="es-ES" sz="1800" dirty="0"/>
            <a:t> acuerdos internacionales </a:t>
          </a:r>
          <a:endParaRPr lang="es-ES" sz="500" dirty="0"/>
        </a:p>
      </dgm:t>
    </dgm:pt>
    <dgm:pt modelId="{4B7442B2-7EDC-BF48-A6E7-3C770C0BAC5B}" type="parTrans" cxnId="{9D49CAFF-E980-B147-9CC2-6748F1A05E4C}">
      <dgm:prSet/>
      <dgm:spPr/>
      <dgm:t>
        <a:bodyPr/>
        <a:lstStyle/>
        <a:p>
          <a:endParaRPr lang="es-ES" sz="1800"/>
        </a:p>
      </dgm:t>
    </dgm:pt>
    <dgm:pt modelId="{F3681AB8-4C92-8F4F-BAF3-C3BC4EFEC722}" type="sibTrans" cxnId="{9D49CAFF-E980-B147-9CC2-6748F1A05E4C}">
      <dgm:prSet/>
      <dgm:spPr/>
      <dgm:t>
        <a:bodyPr/>
        <a:lstStyle/>
        <a:p>
          <a:endParaRPr lang="es-ES" sz="1800"/>
        </a:p>
      </dgm:t>
    </dgm:pt>
    <dgm:pt modelId="{FBFB891A-B867-204F-BCF7-24780CE8222F}">
      <dgm:prSet phldrT="[Texto]" custT="1"/>
      <dgm:spPr>
        <a:noFill/>
        <a:ln>
          <a:noFill/>
        </a:ln>
      </dgm:spPr>
      <dgm:t>
        <a:bodyPr/>
        <a:lstStyle/>
        <a:p>
          <a:pPr algn="l">
            <a:buFontTx/>
            <a:buNone/>
          </a:pPr>
          <a:r>
            <a:rPr lang="es-ES" sz="1800" dirty="0"/>
            <a:t>(1) </a:t>
          </a:r>
          <a:r>
            <a:rPr lang="es-ES" sz="1800" b="1" dirty="0"/>
            <a:t>Adecuación general, </a:t>
          </a:r>
          <a:r>
            <a:rPr lang="es-ES" sz="1800" b="0" dirty="0"/>
            <a:t>No precisa autorización</a:t>
          </a:r>
          <a:endParaRPr lang="es-ES" sz="800" dirty="0"/>
        </a:p>
      </dgm:t>
    </dgm:pt>
    <dgm:pt modelId="{96747738-2999-DF48-B4F8-C74FC426271A}" type="parTrans" cxnId="{ABE3CC8E-3261-9642-BFA9-5B71DC7218C9}">
      <dgm:prSet/>
      <dgm:spPr/>
      <dgm:t>
        <a:bodyPr/>
        <a:lstStyle/>
        <a:p>
          <a:endParaRPr lang="es-ES" sz="1800"/>
        </a:p>
      </dgm:t>
    </dgm:pt>
    <dgm:pt modelId="{732F9108-7190-304B-8479-0865672D9917}" type="sibTrans" cxnId="{ABE3CC8E-3261-9642-BFA9-5B71DC7218C9}">
      <dgm:prSet/>
      <dgm:spPr/>
      <dgm:t>
        <a:bodyPr/>
        <a:lstStyle/>
        <a:p>
          <a:endParaRPr lang="es-ES" sz="1800"/>
        </a:p>
      </dgm:t>
    </dgm:pt>
    <dgm:pt modelId="{4B1259D5-2955-EB44-AF7C-98137C65126E}">
      <dgm:prSet phldrT="[Texto]" custT="1"/>
      <dgm:spPr>
        <a:noFill/>
        <a:ln>
          <a:noFill/>
        </a:ln>
      </dgm:spPr>
      <dgm:t>
        <a:bodyPr/>
        <a:lstStyle/>
        <a:p>
          <a:pPr algn="l">
            <a:buFontTx/>
            <a:buNone/>
          </a:pPr>
          <a:endParaRPr lang="es-ES" sz="800" dirty="0"/>
        </a:p>
      </dgm:t>
    </dgm:pt>
    <dgm:pt modelId="{89E8F5AF-AF3A-A842-92EB-51F067A6EB0C}" type="parTrans" cxnId="{F4029F92-7106-694E-9824-093C0969CC68}">
      <dgm:prSet/>
      <dgm:spPr/>
      <dgm:t>
        <a:bodyPr/>
        <a:lstStyle/>
        <a:p>
          <a:endParaRPr lang="es-ES"/>
        </a:p>
      </dgm:t>
    </dgm:pt>
    <dgm:pt modelId="{568F0320-2C6E-184F-8FF7-9137DAD652F5}" type="sibTrans" cxnId="{F4029F92-7106-694E-9824-093C0969CC68}">
      <dgm:prSet/>
      <dgm:spPr/>
      <dgm:t>
        <a:bodyPr/>
        <a:lstStyle/>
        <a:p>
          <a:endParaRPr lang="es-ES"/>
        </a:p>
      </dgm:t>
    </dgm:pt>
    <dgm:pt modelId="{BC57360C-2F7D-044C-A0DA-3F7EC5ED7787}">
      <dgm:prSet phldrT="[Texto]" custT="1"/>
      <dgm:spPr>
        <a:noFill/>
        <a:ln>
          <a:noFill/>
        </a:ln>
      </dgm:spPr>
      <dgm:t>
        <a:bodyPr/>
        <a:lstStyle/>
        <a:p>
          <a:pPr algn="l">
            <a:buFontTx/>
            <a:buNone/>
          </a:pPr>
          <a:endParaRPr lang="es-ES" sz="500" b="1" dirty="0"/>
        </a:p>
      </dgm:t>
    </dgm:pt>
    <dgm:pt modelId="{B5585BC3-6325-3746-B25E-B4A1433391D7}" type="parTrans" cxnId="{18E011BE-C9AB-EC4A-A467-39438F9DF3A5}">
      <dgm:prSet/>
      <dgm:spPr/>
      <dgm:t>
        <a:bodyPr/>
        <a:lstStyle/>
        <a:p>
          <a:endParaRPr lang="es-ES"/>
        </a:p>
      </dgm:t>
    </dgm:pt>
    <dgm:pt modelId="{31DBC0A2-D8A7-DC4E-BCB1-0D1DD5106B6F}" type="sibTrans" cxnId="{18E011BE-C9AB-EC4A-A467-39438F9DF3A5}">
      <dgm:prSet/>
      <dgm:spPr/>
      <dgm:t>
        <a:bodyPr/>
        <a:lstStyle/>
        <a:p>
          <a:endParaRPr lang="es-ES"/>
        </a:p>
      </dgm:t>
    </dgm:pt>
    <dgm:pt modelId="{37B0E95B-029A-A548-9FE8-4D4FB6E553A1}">
      <dgm:prSet phldrT="[Texto]" custT="1"/>
      <dgm:spPr>
        <a:noFill/>
        <a:ln>
          <a:noFill/>
        </a:ln>
      </dgm:spPr>
      <dgm:t>
        <a:bodyPr/>
        <a:lstStyle/>
        <a:p>
          <a:pPr algn="l">
            <a:buFontTx/>
            <a:buNone/>
          </a:pPr>
          <a:endParaRPr lang="es-ES" sz="500" dirty="0"/>
        </a:p>
      </dgm:t>
    </dgm:pt>
    <dgm:pt modelId="{36FDE77E-10BA-C348-A79D-5130C8073C2A}" type="parTrans" cxnId="{1E0169F5-66C0-8F41-86FC-D4563DB410DB}">
      <dgm:prSet/>
      <dgm:spPr/>
      <dgm:t>
        <a:bodyPr/>
        <a:lstStyle/>
        <a:p>
          <a:endParaRPr lang="es-ES"/>
        </a:p>
      </dgm:t>
    </dgm:pt>
    <dgm:pt modelId="{69C5504F-25C2-D243-BB4E-E1CCD3A5626A}" type="sibTrans" cxnId="{1E0169F5-66C0-8F41-86FC-D4563DB410DB}">
      <dgm:prSet/>
      <dgm:spPr/>
      <dgm:t>
        <a:bodyPr/>
        <a:lstStyle/>
        <a:p>
          <a:endParaRPr lang="es-ES"/>
        </a:p>
      </dgm:t>
    </dgm:pt>
    <dgm:pt modelId="{B4D51A5A-E605-2243-833F-D8DCB7DDE537}">
      <dgm:prSet phldrT="[Texto]" custT="1"/>
      <dgm:spPr>
        <a:noFill/>
        <a:ln>
          <a:noFill/>
        </a:ln>
      </dgm:spPr>
      <dgm:t>
        <a:bodyPr/>
        <a:lstStyle/>
        <a:p>
          <a:pPr algn="l">
            <a:buFontTx/>
            <a:buNone/>
          </a:pPr>
          <a:endParaRPr lang="es-ES" sz="500" dirty="0"/>
        </a:p>
      </dgm:t>
    </dgm:pt>
    <dgm:pt modelId="{6AE23AAB-B922-D044-981B-0386B734FE65}" type="parTrans" cxnId="{3C8309B7-B122-9A41-A86E-70BEA2000830}">
      <dgm:prSet/>
      <dgm:spPr/>
      <dgm:t>
        <a:bodyPr/>
        <a:lstStyle/>
        <a:p>
          <a:endParaRPr lang="es-ES"/>
        </a:p>
      </dgm:t>
    </dgm:pt>
    <dgm:pt modelId="{DEADB3C1-2AB8-9E4E-B080-469AC8A9FCA0}" type="sibTrans" cxnId="{3C8309B7-B122-9A41-A86E-70BEA2000830}">
      <dgm:prSet/>
      <dgm:spPr/>
      <dgm:t>
        <a:bodyPr/>
        <a:lstStyle/>
        <a:p>
          <a:endParaRPr lang="es-ES"/>
        </a:p>
      </dgm:t>
    </dgm:pt>
    <dgm:pt modelId="{E9DD1448-848F-6A45-A319-1C73023A318B}">
      <dgm:prSet phldrT="[Texto]" custT="1"/>
      <dgm:spPr>
        <a:noFill/>
        <a:ln>
          <a:noFill/>
        </a:ln>
      </dgm:spPr>
      <dgm:t>
        <a:bodyPr/>
        <a:lstStyle/>
        <a:p>
          <a:pPr>
            <a:buFont typeface="Wingdings" pitchFamily="2" charset="2"/>
            <a:buChar char="ü"/>
          </a:pPr>
          <a:endParaRPr lang="es-ES" sz="1000" b="1" dirty="0"/>
        </a:p>
      </dgm:t>
    </dgm:pt>
    <dgm:pt modelId="{7050C56E-7F50-D943-821E-DDF273AFEB44}" type="parTrans" cxnId="{892B2783-3269-CE4B-A569-82769281861B}">
      <dgm:prSet/>
      <dgm:spPr/>
      <dgm:t>
        <a:bodyPr/>
        <a:lstStyle/>
        <a:p>
          <a:endParaRPr lang="es-ES"/>
        </a:p>
      </dgm:t>
    </dgm:pt>
    <dgm:pt modelId="{49497709-EB67-A74B-AC80-A1AC2391CEE7}" type="sibTrans" cxnId="{892B2783-3269-CE4B-A569-82769281861B}">
      <dgm:prSet/>
      <dgm:spPr/>
      <dgm:t>
        <a:bodyPr/>
        <a:lstStyle/>
        <a:p>
          <a:endParaRPr lang="es-ES"/>
        </a:p>
      </dgm:t>
    </dgm:pt>
    <dgm:pt modelId="{D4262DC7-66F4-F144-8A7C-DCB65C6B760C}" type="pres">
      <dgm:prSet presAssocID="{8EF09D31-92EE-1B4D-909B-A483B9F27FC9}" presName="Name0" presStyleCnt="0">
        <dgm:presLayoutVars>
          <dgm:dir/>
          <dgm:animLvl val="lvl"/>
          <dgm:resizeHandles val="exact"/>
        </dgm:presLayoutVars>
      </dgm:prSet>
      <dgm:spPr/>
    </dgm:pt>
    <dgm:pt modelId="{3506BAAD-6611-A443-971F-F8F744AE8250}" type="pres">
      <dgm:prSet presAssocID="{82A346C9-34B0-A440-89E6-29F93AD7AFDD}" presName="composite" presStyleCnt="0"/>
      <dgm:spPr/>
    </dgm:pt>
    <dgm:pt modelId="{CAB304E0-27E4-B247-8DD4-702E16FE9420}" type="pres">
      <dgm:prSet presAssocID="{82A346C9-34B0-A440-89E6-29F93AD7AFDD}" presName="parTx" presStyleLbl="alignNode1" presStyleIdx="0" presStyleCnt="2" custLinFactNeighborX="188" custLinFactNeighborY="-63141">
        <dgm:presLayoutVars>
          <dgm:chMax val="0"/>
          <dgm:chPref val="0"/>
          <dgm:bulletEnabled val="1"/>
        </dgm:presLayoutVars>
      </dgm:prSet>
      <dgm:spPr>
        <a:xfrm>
          <a:off x="32247" y="6894"/>
          <a:ext cx="3798093" cy="1519237"/>
        </a:xfrm>
        <a:prstGeom prst="rect">
          <a:avLst/>
        </a:prstGeom>
      </dgm:spPr>
    </dgm:pt>
    <dgm:pt modelId="{57AD53FF-8F92-9A4F-B4F3-2E980DE1D80E}" type="pres">
      <dgm:prSet presAssocID="{82A346C9-34B0-A440-89E6-29F93AD7AFDD}" presName="desTx" presStyleLbl="alignAccFollowNode1" presStyleIdx="0" presStyleCnt="2" custScaleY="69529" custLinFactNeighborX="-1269" custLinFactNeighborY="-84591">
        <dgm:presLayoutVars>
          <dgm:bulletEnabled val="1"/>
        </dgm:presLayoutVars>
      </dgm:prSet>
      <dgm:spPr/>
    </dgm:pt>
    <dgm:pt modelId="{34857355-94A7-D64E-8D1A-B471FF959C59}" type="pres">
      <dgm:prSet presAssocID="{239297F3-0A04-FF49-8ADE-4F877DB7942F}" presName="space" presStyleCnt="0"/>
      <dgm:spPr/>
    </dgm:pt>
    <dgm:pt modelId="{C14EB715-A2B7-764C-B670-E03205A6794B}" type="pres">
      <dgm:prSet presAssocID="{401786E9-24F6-8048-BCAF-8F2045EFB223}" presName="composite" presStyleCnt="0"/>
      <dgm:spPr/>
    </dgm:pt>
    <dgm:pt modelId="{ABE24F4D-14E8-5343-A53A-70CA19B983F5}" type="pres">
      <dgm:prSet presAssocID="{401786E9-24F6-8048-BCAF-8F2045EFB223}" presName="parTx" presStyleLbl="alignNode1" presStyleIdx="1" presStyleCnt="2" custScaleX="119645" custLinFactNeighborX="-3220" custLinFactNeighborY="-56607">
        <dgm:presLayoutVars>
          <dgm:chMax val="0"/>
          <dgm:chPref val="0"/>
          <dgm:bulletEnabled val="1"/>
        </dgm:presLayoutVars>
      </dgm:prSet>
      <dgm:spPr>
        <a:xfrm>
          <a:off x="4329866" y="30063"/>
          <a:ext cx="3798093" cy="1519237"/>
        </a:xfrm>
        <a:prstGeom prst="rect">
          <a:avLst/>
        </a:prstGeom>
      </dgm:spPr>
    </dgm:pt>
    <dgm:pt modelId="{5E515503-1F69-E24D-B4B7-72F160AAB55A}" type="pres">
      <dgm:prSet presAssocID="{401786E9-24F6-8048-BCAF-8F2045EFB223}" presName="desTx" presStyleLbl="alignAccFollowNode1" presStyleIdx="1" presStyleCnt="2" custScaleX="120755" custLinFactNeighborX="-3941" custLinFactNeighborY="-53709">
        <dgm:presLayoutVars>
          <dgm:bulletEnabled val="1"/>
        </dgm:presLayoutVars>
      </dgm:prSet>
      <dgm:spPr/>
    </dgm:pt>
  </dgm:ptLst>
  <dgm:cxnLst>
    <dgm:cxn modelId="{95FA0405-91D9-FE47-8275-EA0F9AE18B42}" type="presOf" srcId="{4D9F8057-8B7F-B64C-B71A-5580113154E2}" destId="{57AD53FF-8F92-9A4F-B4F3-2E980DE1D80E}" srcOrd="0" destOrd="0" presId="urn:microsoft.com/office/officeart/2005/8/layout/hList1"/>
    <dgm:cxn modelId="{335A9206-E847-8645-BF93-21C85B95DA93}" type="presOf" srcId="{BDD0D1F2-82A4-0544-9CFF-42EFA226A5AD}" destId="{57AD53FF-8F92-9A4F-B4F3-2E980DE1D80E}" srcOrd="0" destOrd="5" presId="urn:microsoft.com/office/officeart/2005/8/layout/hList1"/>
    <dgm:cxn modelId="{BAB3C00D-E5A2-AA49-86CB-E42BEA7966E6}" srcId="{401786E9-24F6-8048-BCAF-8F2045EFB223}" destId="{AD3B8892-6094-D146-81E8-9409400D23E5}" srcOrd="3" destOrd="0" parTransId="{88D8E957-525C-914F-A1A9-A0C3CF7062A9}" sibTransId="{686301FF-A8C2-2A4E-9247-CBE4D8C5BA2C}"/>
    <dgm:cxn modelId="{A0C78811-A713-8942-9E8A-2899ED89DEB8}" srcId="{8EF09D31-92EE-1B4D-909B-A483B9F27FC9}" destId="{82A346C9-34B0-A440-89E6-29F93AD7AFDD}" srcOrd="0" destOrd="0" parTransId="{1123FF20-006A-8E48-9DB6-775720A2E677}" sibTransId="{239297F3-0A04-FF49-8ADE-4F877DB7942F}"/>
    <dgm:cxn modelId="{4A6CE922-828E-834B-97AA-283FEC7E6DE4}" type="presOf" srcId="{BC57360C-2F7D-044C-A0DA-3F7EC5ED7787}" destId="{5E515503-1F69-E24D-B4B7-72F160AAB55A}" srcOrd="0" destOrd="2" presId="urn:microsoft.com/office/officeart/2005/8/layout/hList1"/>
    <dgm:cxn modelId="{1602B925-4559-9545-BC64-2D0192296CB7}" srcId="{82A346C9-34B0-A440-89E6-29F93AD7AFDD}" destId="{4D9F8057-8B7F-B64C-B71A-5580113154E2}" srcOrd="0" destOrd="0" parTransId="{31A628D3-6919-2043-9BC2-ACC91ACBD2C6}" sibTransId="{11089762-26B5-B24C-A4EF-9320653D2D41}"/>
    <dgm:cxn modelId="{159F3D28-507A-6F47-BACA-B76C915BD9AD}" type="presOf" srcId="{B4D51A5A-E605-2243-833F-D8DCB7DDE537}" destId="{5E515503-1F69-E24D-B4B7-72F160AAB55A}" srcOrd="0" destOrd="6" presId="urn:microsoft.com/office/officeart/2005/8/layout/hList1"/>
    <dgm:cxn modelId="{9822382D-518F-7843-914B-380AB24B3B51}" type="presOf" srcId="{FBFB891A-B867-204F-BCF7-24780CE8222F}" destId="{5E515503-1F69-E24D-B4B7-72F160AAB55A}" srcOrd="0" destOrd="1" presId="urn:microsoft.com/office/officeart/2005/8/layout/hList1"/>
    <dgm:cxn modelId="{393E153F-2186-3B45-8CD9-984985A44091}" type="presOf" srcId="{4B1259D5-2955-EB44-AF7C-98137C65126E}" destId="{5E515503-1F69-E24D-B4B7-72F160AAB55A}" srcOrd="0" destOrd="0" presId="urn:microsoft.com/office/officeart/2005/8/layout/hList1"/>
    <dgm:cxn modelId="{BAFACE42-A528-5F43-B106-A0153336858A}" type="presOf" srcId="{E9DD1448-848F-6A45-A319-1C73023A318B}" destId="{57AD53FF-8F92-9A4F-B4F3-2E980DE1D80E}" srcOrd="0" destOrd="1" presId="urn:microsoft.com/office/officeart/2005/8/layout/hList1"/>
    <dgm:cxn modelId="{6A0A2447-AB36-7746-8817-A9C8233DED8F}" type="presOf" srcId="{238C6598-884B-A647-A3B9-6FD15F8A0A59}" destId="{57AD53FF-8F92-9A4F-B4F3-2E980DE1D80E}" srcOrd="0" destOrd="2" presId="urn:microsoft.com/office/officeart/2005/8/layout/hList1"/>
    <dgm:cxn modelId="{A84C1751-2B12-C147-8E8C-51964625CD48}" srcId="{8EF09D31-92EE-1B4D-909B-A483B9F27FC9}" destId="{401786E9-24F6-8048-BCAF-8F2045EFB223}" srcOrd="1" destOrd="0" parTransId="{7A9A83F1-1E03-314A-85D8-857A0115B79B}" sibTransId="{C9681AC7-1693-2A41-8FA0-481D14A60BFC}"/>
    <dgm:cxn modelId="{2E119B68-19DC-9E41-920E-D717C4CDD9C6}" srcId="{238C6598-884B-A647-A3B9-6FD15F8A0A59}" destId="{FB41DBB6-F377-AA4F-B89D-F5F4BE4372BF}" srcOrd="0" destOrd="0" parTransId="{176442C8-4225-9845-ACEE-15F651E2F45D}" sibTransId="{33818F7A-8F48-0E4E-ADC6-66BBF31528CD}"/>
    <dgm:cxn modelId="{053B387D-88C0-1B4B-A90B-8E86BD03F1C9}" srcId="{82A346C9-34B0-A440-89E6-29F93AD7AFDD}" destId="{238C6598-884B-A647-A3B9-6FD15F8A0A59}" srcOrd="2" destOrd="0" parTransId="{D6A03B77-402D-3B47-BB9F-C9AC620DA2C8}" sibTransId="{B4D8DE09-DACC-1E43-A77F-7AA83EF2D45C}"/>
    <dgm:cxn modelId="{402D377E-87D6-0D40-A23F-789C5705003C}" type="presOf" srcId="{82A346C9-34B0-A440-89E6-29F93AD7AFDD}" destId="{CAB304E0-27E4-B247-8DD4-702E16FE9420}" srcOrd="0" destOrd="0" presId="urn:microsoft.com/office/officeart/2005/8/layout/hList1"/>
    <dgm:cxn modelId="{892B2783-3269-CE4B-A569-82769281861B}" srcId="{82A346C9-34B0-A440-89E6-29F93AD7AFDD}" destId="{E9DD1448-848F-6A45-A319-1C73023A318B}" srcOrd="1" destOrd="0" parTransId="{7050C56E-7F50-D943-821E-DDF273AFEB44}" sibTransId="{49497709-EB67-A74B-AC80-A1AC2391CEE7}"/>
    <dgm:cxn modelId="{E7470287-2758-224E-9255-191F5A005BB6}" type="presOf" srcId="{358ED466-7271-8B47-981A-8B0D19DFF1CA}" destId="{5E515503-1F69-E24D-B4B7-72F160AAB55A}" srcOrd="0" destOrd="5" presId="urn:microsoft.com/office/officeart/2005/8/layout/hList1"/>
    <dgm:cxn modelId="{4AAB7E89-E576-1048-8CF2-13B0E257C166}" srcId="{82A346C9-34B0-A440-89E6-29F93AD7AFDD}" destId="{B797A7A6-6DF5-DB4A-B1CC-522231204066}" srcOrd="3" destOrd="0" parTransId="{C85978AB-D871-6340-860F-F37E2FD288C3}" sibTransId="{919581FA-9423-CF41-B7A3-33680FD40790}"/>
    <dgm:cxn modelId="{ABE3CC8E-3261-9642-BFA9-5B71DC7218C9}" srcId="{401786E9-24F6-8048-BCAF-8F2045EFB223}" destId="{FBFB891A-B867-204F-BCF7-24780CE8222F}" srcOrd="1" destOrd="0" parTransId="{96747738-2999-DF48-B4F8-C74FC426271A}" sibTransId="{732F9108-7190-304B-8479-0865672D9917}"/>
    <dgm:cxn modelId="{F4029F92-7106-694E-9824-093C0969CC68}" srcId="{401786E9-24F6-8048-BCAF-8F2045EFB223}" destId="{4B1259D5-2955-EB44-AF7C-98137C65126E}" srcOrd="0" destOrd="0" parTransId="{89E8F5AF-AF3A-A842-92EB-51F067A6EB0C}" sibTransId="{568F0320-2C6E-184F-8FF7-9137DAD652F5}"/>
    <dgm:cxn modelId="{44A6F69F-8056-7C43-A3EE-A7A4B7F42D5E}" type="presOf" srcId="{8EF09D31-92EE-1B4D-909B-A483B9F27FC9}" destId="{D4262DC7-66F4-F144-8A7C-DCB65C6B760C}" srcOrd="0" destOrd="0" presId="urn:microsoft.com/office/officeart/2005/8/layout/hList1"/>
    <dgm:cxn modelId="{362684B0-C94A-7E40-82C5-A19EA46586D1}" type="presOf" srcId="{B5EF8428-35F7-ED4D-9433-068734648169}" destId="{57AD53FF-8F92-9A4F-B4F3-2E980DE1D80E}" srcOrd="0" destOrd="6" presId="urn:microsoft.com/office/officeart/2005/8/layout/hList1"/>
    <dgm:cxn modelId="{7CCC22B6-D0BE-8C4B-9E01-0C21861BF554}" type="presOf" srcId="{AD3B8892-6094-D146-81E8-9409400D23E5}" destId="{5E515503-1F69-E24D-B4B7-72F160AAB55A}" srcOrd="0" destOrd="3" presId="urn:microsoft.com/office/officeart/2005/8/layout/hList1"/>
    <dgm:cxn modelId="{3C8309B7-B122-9A41-A86E-70BEA2000830}" srcId="{401786E9-24F6-8048-BCAF-8F2045EFB223}" destId="{B4D51A5A-E605-2243-833F-D8DCB7DDE537}" srcOrd="6" destOrd="0" parTransId="{6AE23AAB-B922-D044-981B-0386B734FE65}" sibTransId="{DEADB3C1-2AB8-9E4E-B080-469AC8A9FCA0}"/>
    <dgm:cxn modelId="{8E13AABC-C45D-0C4C-9315-B14A6CC42D93}" srcId="{238C6598-884B-A647-A3B9-6FD15F8A0A59}" destId="{1EE9D863-E39F-7A49-80FC-8502B5499C7B}" srcOrd="1" destOrd="0" parTransId="{293AD359-025B-A84E-BFE9-E449EDCF5CD8}" sibTransId="{634C28CF-DC0D-904E-A776-09A2551D3C8E}"/>
    <dgm:cxn modelId="{18E011BE-C9AB-EC4A-A467-39438F9DF3A5}" srcId="{401786E9-24F6-8048-BCAF-8F2045EFB223}" destId="{BC57360C-2F7D-044C-A0DA-3F7EC5ED7787}" srcOrd="2" destOrd="0" parTransId="{B5585BC3-6325-3746-B25E-B4A1433391D7}" sibTransId="{31DBC0A2-D8A7-DC4E-BCB1-0D1DD5106B6F}"/>
    <dgm:cxn modelId="{348DFAC2-323D-624A-9E3D-C370E60EE17B}" srcId="{238C6598-884B-A647-A3B9-6FD15F8A0A59}" destId="{B5EF8428-35F7-ED4D-9433-068734648169}" srcOrd="3" destOrd="0" parTransId="{5BFF1537-C3D0-2C4D-BEA4-3B6D10A470E3}" sibTransId="{B2778C57-312F-3E40-A8E9-C6503D1E80A4}"/>
    <dgm:cxn modelId="{8FE274C9-2872-1449-9DEC-9E74C78F2D46}" type="presOf" srcId="{401786E9-24F6-8048-BCAF-8F2045EFB223}" destId="{ABE24F4D-14E8-5343-A53A-70CA19B983F5}" srcOrd="0" destOrd="0" presId="urn:microsoft.com/office/officeart/2005/8/layout/hList1"/>
    <dgm:cxn modelId="{F07F65CA-ED74-8C4B-B68B-92FAA107F13F}" srcId="{401786E9-24F6-8048-BCAF-8F2045EFB223}" destId="{358ED466-7271-8B47-981A-8B0D19DFF1CA}" srcOrd="5" destOrd="0" parTransId="{002C05ED-282D-6A49-BFA1-03C7248BD298}" sibTransId="{575A7814-7048-EA41-9369-5D43978FCB30}"/>
    <dgm:cxn modelId="{CA0C0ECD-0F71-EF44-A9DF-808ABFDE8A02}" type="presOf" srcId="{B797A7A6-6DF5-DB4A-B1CC-522231204066}" destId="{57AD53FF-8F92-9A4F-B4F3-2E980DE1D80E}" srcOrd="0" destOrd="7" presId="urn:microsoft.com/office/officeart/2005/8/layout/hList1"/>
    <dgm:cxn modelId="{9B6744D5-ADE8-EC48-A0BC-6BC5CF24014B}" type="presOf" srcId="{815A3109-439A-1A49-A820-0F460BA122CD}" destId="{5E515503-1F69-E24D-B4B7-72F160AAB55A}" srcOrd="0" destOrd="7" presId="urn:microsoft.com/office/officeart/2005/8/layout/hList1"/>
    <dgm:cxn modelId="{8A03B2D6-0F5D-3C4E-A920-74E1D0309F5E}" type="presOf" srcId="{FB41DBB6-F377-AA4F-B89D-F5F4BE4372BF}" destId="{57AD53FF-8F92-9A4F-B4F3-2E980DE1D80E}" srcOrd="0" destOrd="3" presId="urn:microsoft.com/office/officeart/2005/8/layout/hList1"/>
    <dgm:cxn modelId="{2B8AA3E9-B383-8C43-82AC-D99B6299B48D}" srcId="{238C6598-884B-A647-A3B9-6FD15F8A0A59}" destId="{BDD0D1F2-82A4-0544-9CFF-42EFA226A5AD}" srcOrd="2" destOrd="0" parTransId="{46B64860-1F1A-4A49-A1ED-6CDE4728FCAA}" sibTransId="{0CA19B96-B8AA-304C-A627-CEABDBABCBD1}"/>
    <dgm:cxn modelId="{B3B4F0E9-C578-B445-BE71-F34FF1793E3E}" type="presOf" srcId="{37B0E95B-029A-A548-9FE8-4D4FB6E553A1}" destId="{5E515503-1F69-E24D-B4B7-72F160AAB55A}" srcOrd="0" destOrd="4" presId="urn:microsoft.com/office/officeart/2005/8/layout/hList1"/>
    <dgm:cxn modelId="{1E0169F5-66C0-8F41-86FC-D4563DB410DB}" srcId="{401786E9-24F6-8048-BCAF-8F2045EFB223}" destId="{37B0E95B-029A-A548-9FE8-4D4FB6E553A1}" srcOrd="4" destOrd="0" parTransId="{36FDE77E-10BA-C348-A79D-5130C8073C2A}" sibTransId="{69C5504F-25C2-D243-BB4E-E1CCD3A5626A}"/>
    <dgm:cxn modelId="{340F36FA-BBEC-164E-8C09-879708E902C2}" type="presOf" srcId="{1EE9D863-E39F-7A49-80FC-8502B5499C7B}" destId="{57AD53FF-8F92-9A4F-B4F3-2E980DE1D80E}" srcOrd="0" destOrd="4" presId="urn:microsoft.com/office/officeart/2005/8/layout/hList1"/>
    <dgm:cxn modelId="{9D49CAFF-E980-B147-9CC2-6748F1A05E4C}" srcId="{401786E9-24F6-8048-BCAF-8F2045EFB223}" destId="{815A3109-439A-1A49-A820-0F460BA122CD}" srcOrd="7" destOrd="0" parTransId="{4B7442B2-7EDC-BF48-A6E7-3C770C0BAC5B}" sibTransId="{F3681AB8-4C92-8F4F-BAF3-C3BC4EFEC722}"/>
    <dgm:cxn modelId="{C680328D-645B-7948-8973-27523A8295A8}" type="presParOf" srcId="{D4262DC7-66F4-F144-8A7C-DCB65C6B760C}" destId="{3506BAAD-6611-A443-971F-F8F744AE8250}" srcOrd="0" destOrd="0" presId="urn:microsoft.com/office/officeart/2005/8/layout/hList1"/>
    <dgm:cxn modelId="{C5D44ED7-A8A6-A349-8045-8878F1201565}" type="presParOf" srcId="{3506BAAD-6611-A443-971F-F8F744AE8250}" destId="{CAB304E0-27E4-B247-8DD4-702E16FE9420}" srcOrd="0" destOrd="0" presId="urn:microsoft.com/office/officeart/2005/8/layout/hList1"/>
    <dgm:cxn modelId="{18BD29EF-0CF7-2941-ABBD-688386D29352}" type="presParOf" srcId="{3506BAAD-6611-A443-971F-F8F744AE8250}" destId="{57AD53FF-8F92-9A4F-B4F3-2E980DE1D80E}" srcOrd="1" destOrd="0" presId="urn:microsoft.com/office/officeart/2005/8/layout/hList1"/>
    <dgm:cxn modelId="{D1D0F335-7CC3-804E-9B12-6FFECBEBFC0E}" type="presParOf" srcId="{D4262DC7-66F4-F144-8A7C-DCB65C6B760C}" destId="{34857355-94A7-D64E-8D1A-B471FF959C59}" srcOrd="1" destOrd="0" presId="urn:microsoft.com/office/officeart/2005/8/layout/hList1"/>
    <dgm:cxn modelId="{B55CBD8B-0FF4-8641-89C1-2E0FA2B51B96}" type="presParOf" srcId="{D4262DC7-66F4-F144-8A7C-DCB65C6B760C}" destId="{C14EB715-A2B7-764C-B670-E03205A6794B}" srcOrd="2" destOrd="0" presId="urn:microsoft.com/office/officeart/2005/8/layout/hList1"/>
    <dgm:cxn modelId="{9E0A9E40-3EF5-054E-A686-A42E07B1E454}" type="presParOf" srcId="{C14EB715-A2B7-764C-B670-E03205A6794B}" destId="{ABE24F4D-14E8-5343-A53A-70CA19B983F5}" srcOrd="0" destOrd="0" presId="urn:microsoft.com/office/officeart/2005/8/layout/hList1"/>
    <dgm:cxn modelId="{A4861C29-EFB6-3740-BA98-AF7AF2C88870}" type="presParOf" srcId="{C14EB715-A2B7-764C-B670-E03205A6794B}" destId="{5E515503-1F69-E24D-B4B7-72F160AAB55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99B4DC-CBD4-0344-95B8-17EA68CAAC8C}">
      <dsp:nvSpPr>
        <dsp:cNvPr id="0" name=""/>
        <dsp:cNvSpPr/>
      </dsp:nvSpPr>
      <dsp:spPr>
        <a:xfrm>
          <a:off x="570945" y="0"/>
          <a:ext cx="9104563" cy="1527001"/>
        </a:xfrm>
        <a:prstGeom prst="rightArrow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FD7859-8577-F749-BBE0-0F97AA1630F3}">
      <dsp:nvSpPr>
        <dsp:cNvPr id="0" name=""/>
        <dsp:cNvSpPr/>
      </dsp:nvSpPr>
      <dsp:spPr>
        <a:xfrm>
          <a:off x="5490238" y="793167"/>
          <a:ext cx="1571026" cy="610800"/>
        </a:xfrm>
        <a:prstGeom prst="roundRect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LEGISLATIVA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SANCIONADORA</a:t>
          </a:r>
        </a:p>
      </dsp:txBody>
      <dsp:txXfrm>
        <a:off x="5520055" y="822984"/>
        <a:ext cx="1511392" cy="551166"/>
      </dsp:txXfrm>
    </dsp:sp>
    <dsp:sp modelId="{81543229-F827-1742-A870-C3393429F7B0}">
      <dsp:nvSpPr>
        <dsp:cNvPr id="0" name=""/>
        <dsp:cNvSpPr/>
      </dsp:nvSpPr>
      <dsp:spPr>
        <a:xfrm>
          <a:off x="7849876" y="0"/>
          <a:ext cx="1721571" cy="587003"/>
        </a:xfrm>
        <a:prstGeom prst="roundRect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¿ FORMULA</a:t>
          </a:r>
          <a:r>
            <a:rPr lang="es-ES" sz="1600" b="1" kern="1200" dirty="0">
              <a:solidFill>
                <a:srgbClr val="7030A0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es-ES" sz="16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LEGAL</a:t>
          </a:r>
          <a:r>
            <a:rPr lang="es-ES" sz="1600" b="1" kern="1200" dirty="0">
              <a:solidFill>
                <a:srgbClr val="7030A0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es-ES" sz="16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PRECISA ?</a:t>
          </a:r>
        </a:p>
      </dsp:txBody>
      <dsp:txXfrm>
        <a:off x="7878531" y="28655"/>
        <a:ext cx="1664261" cy="529693"/>
      </dsp:txXfrm>
    </dsp:sp>
    <dsp:sp modelId="{15165300-3F20-A14E-A01A-B7C8C5B46D4C}">
      <dsp:nvSpPr>
        <dsp:cNvPr id="0" name=""/>
        <dsp:cNvSpPr/>
      </dsp:nvSpPr>
      <dsp:spPr>
        <a:xfrm>
          <a:off x="584515" y="684291"/>
          <a:ext cx="2700398" cy="720939"/>
        </a:xfrm>
        <a:prstGeom prst="roundRect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INTERIOR: Entre Estados U.E.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EXTERIOR: R.U.-U.E.</a:t>
          </a:r>
        </a:p>
      </dsp:txBody>
      <dsp:txXfrm>
        <a:off x="619708" y="719484"/>
        <a:ext cx="2630012" cy="650553"/>
      </dsp:txXfrm>
    </dsp:sp>
    <dsp:sp modelId="{EE212C46-222B-2D47-A4C0-8C9351F9A1EF}">
      <dsp:nvSpPr>
        <dsp:cNvPr id="0" name=""/>
        <dsp:cNvSpPr/>
      </dsp:nvSpPr>
      <dsp:spPr>
        <a:xfrm>
          <a:off x="2839240" y="0"/>
          <a:ext cx="1151326" cy="623975"/>
        </a:xfrm>
        <a:prstGeom prst="roundRect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EQUILIBRIO</a:t>
          </a:r>
        </a:p>
      </dsp:txBody>
      <dsp:txXfrm>
        <a:off x="2869700" y="30460"/>
        <a:ext cx="1090406" cy="563055"/>
      </dsp:txXfrm>
    </dsp:sp>
    <dsp:sp modelId="{17454712-5CE7-FC40-A553-B599EF8B7E7A}">
      <dsp:nvSpPr>
        <dsp:cNvPr id="0" name=""/>
        <dsp:cNvSpPr/>
      </dsp:nvSpPr>
      <dsp:spPr>
        <a:xfrm>
          <a:off x="5538214" y="37301"/>
          <a:ext cx="1412030" cy="610800"/>
        </a:xfrm>
        <a:prstGeom prst="roundRect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SEGURIDAD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JURIDICA</a:t>
          </a:r>
        </a:p>
      </dsp:txBody>
      <dsp:txXfrm>
        <a:off x="5568031" y="67118"/>
        <a:ext cx="1352396" cy="551166"/>
      </dsp:txXfrm>
    </dsp:sp>
    <dsp:sp modelId="{6EF51B97-E3BA-E04F-A247-A010765F45D6}">
      <dsp:nvSpPr>
        <dsp:cNvPr id="0" name=""/>
        <dsp:cNvSpPr/>
      </dsp:nvSpPr>
      <dsp:spPr>
        <a:xfrm>
          <a:off x="3559503" y="690839"/>
          <a:ext cx="1380169" cy="681738"/>
        </a:xfrm>
        <a:prstGeom prst="roundRect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600" b="1" i="1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SOBERANIAS</a:t>
          </a:r>
          <a:r>
            <a:rPr lang="es-ES" sz="1600" b="1" i="1" kern="1200" dirty="0"/>
            <a:t>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600" kern="1200" dirty="0"/>
        </a:p>
      </dsp:txBody>
      <dsp:txXfrm>
        <a:off x="3592783" y="724119"/>
        <a:ext cx="1313609" cy="6151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561D12-3EEE-2E45-9670-CFCCA454DE1F}">
      <dsp:nvSpPr>
        <dsp:cNvPr id="0" name=""/>
        <dsp:cNvSpPr/>
      </dsp:nvSpPr>
      <dsp:spPr>
        <a:xfrm>
          <a:off x="3247571" y="1611909"/>
          <a:ext cx="2318094" cy="1525231"/>
        </a:xfrm>
        <a:prstGeom prst="ellipse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RECONOCIMIENTO MUTUO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(Reglamento 764/2008)</a:t>
          </a:r>
        </a:p>
      </dsp:txBody>
      <dsp:txXfrm>
        <a:off x="3587048" y="1835274"/>
        <a:ext cx="1639140" cy="1078501"/>
      </dsp:txXfrm>
    </dsp:sp>
    <dsp:sp modelId="{E1131827-92C5-6D45-8D38-A682D2974B5A}">
      <dsp:nvSpPr>
        <dsp:cNvPr id="0" name=""/>
        <dsp:cNvSpPr/>
      </dsp:nvSpPr>
      <dsp:spPr>
        <a:xfrm rot="16279653">
          <a:off x="4280764" y="1113314"/>
          <a:ext cx="371328" cy="426824"/>
        </a:xfrm>
        <a:prstGeom prst="rightArrow">
          <a:avLst>
            <a:gd name="adj1" fmla="val 60000"/>
            <a:gd name="adj2" fmla="val 50000"/>
          </a:avLst>
        </a:prstGeom>
        <a:solidFill>
          <a:srgbClr val="4472C4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800" kern="120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4335173" y="1254363"/>
        <a:ext cx="259930" cy="256094"/>
      </dsp:txXfrm>
    </dsp:sp>
    <dsp:sp modelId="{472FD6CD-4BAB-6C43-B5D8-7023CEC56999}">
      <dsp:nvSpPr>
        <dsp:cNvPr id="0" name=""/>
        <dsp:cNvSpPr/>
      </dsp:nvSpPr>
      <dsp:spPr>
        <a:xfrm>
          <a:off x="3507443" y="209755"/>
          <a:ext cx="1882420" cy="701824"/>
        </a:xfrm>
        <a:prstGeom prst="ellipse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TERCER ESTADO</a:t>
          </a:r>
        </a:p>
      </dsp:txBody>
      <dsp:txXfrm>
        <a:off x="3783117" y="312535"/>
        <a:ext cx="1331072" cy="496264"/>
      </dsp:txXfrm>
    </dsp:sp>
    <dsp:sp modelId="{35361580-A43B-4949-8106-9D482E78A6B0}">
      <dsp:nvSpPr>
        <dsp:cNvPr id="0" name=""/>
        <dsp:cNvSpPr/>
      </dsp:nvSpPr>
      <dsp:spPr>
        <a:xfrm rot="78998">
          <a:off x="5639016" y="2195432"/>
          <a:ext cx="461063" cy="4268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800" kern="1200"/>
        </a:p>
      </dsp:txBody>
      <dsp:txXfrm>
        <a:off x="5639033" y="2279326"/>
        <a:ext cx="333016" cy="256094"/>
      </dsp:txXfrm>
    </dsp:sp>
    <dsp:sp modelId="{E0B9A98A-9F54-CB44-85F9-D6FF0134D51A}">
      <dsp:nvSpPr>
        <dsp:cNvPr id="0" name=""/>
        <dsp:cNvSpPr/>
      </dsp:nvSpPr>
      <dsp:spPr>
        <a:xfrm>
          <a:off x="6254103" y="1947915"/>
          <a:ext cx="2099711" cy="986403"/>
        </a:xfrm>
        <a:prstGeom prst="ellipse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ARMONIZACIÓN</a:t>
          </a:r>
        </a:p>
      </dsp:txBody>
      <dsp:txXfrm>
        <a:off x="6561599" y="2092370"/>
        <a:ext cx="1484719" cy="697493"/>
      </dsp:txXfrm>
    </dsp:sp>
    <dsp:sp modelId="{1265E962-CB7C-7944-B54C-87CA13F4EEB7}">
      <dsp:nvSpPr>
        <dsp:cNvPr id="0" name=""/>
        <dsp:cNvSpPr/>
      </dsp:nvSpPr>
      <dsp:spPr>
        <a:xfrm rot="5400000">
          <a:off x="4202362" y="3381091"/>
          <a:ext cx="414135" cy="426824"/>
        </a:xfrm>
        <a:prstGeom prst="rightArrow">
          <a:avLst>
            <a:gd name="adj1" fmla="val 60000"/>
            <a:gd name="adj2" fmla="val 50000"/>
          </a:avLst>
        </a:prstGeom>
        <a:solidFill>
          <a:srgbClr val="4472C4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800" kern="120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4264482" y="3404336"/>
        <a:ext cx="289895" cy="256094"/>
      </dsp:txXfrm>
    </dsp:sp>
    <dsp:sp modelId="{BAFC054A-E510-A941-9BEE-65C466344E14}">
      <dsp:nvSpPr>
        <dsp:cNvPr id="0" name=""/>
        <dsp:cNvSpPr/>
      </dsp:nvSpPr>
      <dsp:spPr>
        <a:xfrm>
          <a:off x="3345684" y="3824256"/>
          <a:ext cx="2121868" cy="638792"/>
        </a:xfrm>
        <a:prstGeom prst="ellipse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PAIS de ORIGEN</a:t>
          </a:r>
        </a:p>
      </dsp:txBody>
      <dsp:txXfrm>
        <a:off x="3656424" y="3917805"/>
        <a:ext cx="1500388" cy="451694"/>
      </dsp:txXfrm>
    </dsp:sp>
    <dsp:sp modelId="{625F0A58-EEA1-3644-B9F9-4F726087368E}">
      <dsp:nvSpPr>
        <dsp:cNvPr id="0" name=""/>
        <dsp:cNvSpPr/>
      </dsp:nvSpPr>
      <dsp:spPr>
        <a:xfrm rot="10745888">
          <a:off x="2756974" y="2183525"/>
          <a:ext cx="400972" cy="426824"/>
        </a:xfrm>
        <a:prstGeom prst="rightArrow">
          <a:avLst>
            <a:gd name="adj1" fmla="val 60000"/>
            <a:gd name="adj2" fmla="val 50000"/>
          </a:avLst>
        </a:prstGeom>
        <a:solidFill>
          <a:srgbClr val="4472C4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800" kern="120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 rot="10800000">
        <a:off x="2877259" y="2267943"/>
        <a:ext cx="280680" cy="256094"/>
      </dsp:txXfrm>
    </dsp:sp>
    <dsp:sp modelId="{B3A26AE6-053F-D643-955D-43BC2AED11C2}">
      <dsp:nvSpPr>
        <dsp:cNvPr id="0" name=""/>
        <dsp:cNvSpPr/>
      </dsp:nvSpPr>
      <dsp:spPr>
        <a:xfrm>
          <a:off x="465793" y="1959644"/>
          <a:ext cx="2236470" cy="9186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RECIPROCIDAD</a:t>
          </a:r>
        </a:p>
      </dsp:txBody>
      <dsp:txXfrm>
        <a:off x="793316" y="2094174"/>
        <a:ext cx="1581424" cy="6495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0BE7ED-83BF-B842-8229-CAF7C5850D00}">
      <dsp:nvSpPr>
        <dsp:cNvPr id="0" name=""/>
        <dsp:cNvSpPr/>
      </dsp:nvSpPr>
      <dsp:spPr>
        <a:xfrm>
          <a:off x="1387207" y="608240"/>
          <a:ext cx="2196179" cy="16998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/>
            <a:t>EQUILIBRIO</a:t>
          </a:r>
          <a:r>
            <a:rPr lang="es-ES" sz="1600" kern="1200" dirty="0"/>
            <a:t>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EN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/>
            <a:t>AMBITO TERRITORIAL</a:t>
          </a:r>
        </a:p>
      </dsp:txBody>
      <dsp:txXfrm>
        <a:off x="1708830" y="857180"/>
        <a:ext cx="1552933" cy="1201990"/>
      </dsp:txXfrm>
    </dsp:sp>
    <dsp:sp modelId="{CC8C2EA8-1633-1947-8084-278355B13569}">
      <dsp:nvSpPr>
        <dsp:cNvPr id="0" name=""/>
        <dsp:cNvSpPr/>
      </dsp:nvSpPr>
      <dsp:spPr>
        <a:xfrm rot="16058574">
          <a:off x="4053913" y="1157156"/>
          <a:ext cx="518104" cy="260755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100" kern="1200"/>
        </a:p>
      </dsp:txBody>
      <dsp:txXfrm>
        <a:off x="4094635" y="1248387"/>
        <a:ext cx="439878" cy="156453"/>
      </dsp:txXfrm>
    </dsp:sp>
    <dsp:sp modelId="{9F3449B7-8CD8-4C4E-8EAF-711915CCDB24}">
      <dsp:nvSpPr>
        <dsp:cNvPr id="0" name=""/>
        <dsp:cNvSpPr/>
      </dsp:nvSpPr>
      <dsp:spPr>
        <a:xfrm>
          <a:off x="3262393" y="293265"/>
          <a:ext cx="1620370" cy="543781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EXTERIOR</a:t>
          </a:r>
        </a:p>
      </dsp:txBody>
      <dsp:txXfrm>
        <a:off x="3499691" y="372900"/>
        <a:ext cx="1145774" cy="384511"/>
      </dsp:txXfrm>
    </dsp:sp>
    <dsp:sp modelId="{8D05814F-3AA0-1E40-9AF9-369629262CDC}">
      <dsp:nvSpPr>
        <dsp:cNvPr id="0" name=""/>
        <dsp:cNvSpPr/>
      </dsp:nvSpPr>
      <dsp:spPr>
        <a:xfrm rot="5382558" flipV="1">
          <a:off x="655515" y="1628784"/>
          <a:ext cx="318538" cy="295946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200" kern="1200"/>
        </a:p>
      </dsp:txBody>
      <dsp:txXfrm rot="10800000">
        <a:off x="699682" y="1643582"/>
        <a:ext cx="229754" cy="177568"/>
      </dsp:txXfrm>
    </dsp:sp>
    <dsp:sp modelId="{7906B4B8-4680-734D-843D-BF2E1BD610D6}">
      <dsp:nvSpPr>
        <dsp:cNvPr id="0" name=""/>
        <dsp:cNvSpPr/>
      </dsp:nvSpPr>
      <dsp:spPr>
        <a:xfrm>
          <a:off x="113658" y="1990543"/>
          <a:ext cx="1590966" cy="693723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CIRCULACIÓN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DATOS</a:t>
          </a:r>
        </a:p>
      </dsp:txBody>
      <dsp:txXfrm>
        <a:off x="346650" y="2092136"/>
        <a:ext cx="1124982" cy="490537"/>
      </dsp:txXfrm>
    </dsp:sp>
    <dsp:sp modelId="{D22ABFFF-861F-D440-874F-75A1096A04EF}">
      <dsp:nvSpPr>
        <dsp:cNvPr id="0" name=""/>
        <dsp:cNvSpPr/>
      </dsp:nvSpPr>
      <dsp:spPr>
        <a:xfrm rot="5630544">
          <a:off x="3919522" y="1638403"/>
          <a:ext cx="264669" cy="260755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100" kern="1200"/>
        </a:p>
      </dsp:txBody>
      <dsp:txXfrm>
        <a:off x="3961256" y="1651529"/>
        <a:ext cx="186443" cy="156453"/>
      </dsp:txXfrm>
    </dsp:sp>
    <dsp:sp modelId="{4D715848-2AFE-D649-AC2D-38AAED0C6C04}">
      <dsp:nvSpPr>
        <dsp:cNvPr id="0" name=""/>
        <dsp:cNvSpPr/>
      </dsp:nvSpPr>
      <dsp:spPr>
        <a:xfrm>
          <a:off x="3176924" y="2075283"/>
          <a:ext cx="1731406" cy="545798"/>
        </a:xfrm>
        <a:prstGeom prst="ellipse">
          <a:avLst/>
        </a:prstGeom>
        <a:solidFill>
          <a:srgbClr val="44546A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INTERIOR</a:t>
          </a:r>
          <a:r>
            <a:rPr lang="es-ES" sz="1600" kern="1200" dirty="0"/>
            <a:t> EEE</a:t>
          </a:r>
        </a:p>
      </dsp:txBody>
      <dsp:txXfrm>
        <a:off x="3430483" y="2155213"/>
        <a:ext cx="1224288" cy="385938"/>
      </dsp:txXfrm>
    </dsp:sp>
    <dsp:sp modelId="{37710A54-3B91-F14D-836D-7E0C531CD303}">
      <dsp:nvSpPr>
        <dsp:cNvPr id="0" name=""/>
        <dsp:cNvSpPr/>
      </dsp:nvSpPr>
      <dsp:spPr>
        <a:xfrm rot="12501486">
          <a:off x="1562099" y="834148"/>
          <a:ext cx="17226" cy="2607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100" kern="1200"/>
        </a:p>
      </dsp:txBody>
      <dsp:txXfrm rot="10800000">
        <a:off x="1566957" y="887526"/>
        <a:ext cx="12058" cy="156453"/>
      </dsp:txXfrm>
    </dsp:sp>
    <dsp:sp modelId="{01D5F322-FC31-F04C-BB8E-0E63BF512BD2}">
      <dsp:nvSpPr>
        <dsp:cNvPr id="0" name=""/>
        <dsp:cNvSpPr/>
      </dsp:nvSpPr>
      <dsp:spPr>
        <a:xfrm>
          <a:off x="31538" y="24775"/>
          <a:ext cx="1715492" cy="1143894"/>
        </a:xfrm>
        <a:prstGeom prst="ellipse">
          <a:avLst/>
        </a:prstGeom>
        <a:solidFill>
          <a:srgbClr val="00B0F0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PROTECCIÓN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DERECHOS </a:t>
          </a:r>
        </a:p>
      </dsp:txBody>
      <dsp:txXfrm>
        <a:off x="282766" y="192294"/>
        <a:ext cx="1213036" cy="8088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B304E0-27E4-B247-8DD4-702E16FE9420}">
      <dsp:nvSpPr>
        <dsp:cNvPr id="0" name=""/>
        <dsp:cNvSpPr/>
      </dsp:nvSpPr>
      <dsp:spPr>
        <a:xfrm>
          <a:off x="9978" y="0"/>
          <a:ext cx="4015010" cy="1606004"/>
        </a:xfrm>
        <a:prstGeom prst="rect">
          <a:avLst/>
        </a:prstGeom>
        <a:solidFill>
          <a:schemeClr val="bg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rtlCol="0" anchor="ctr" anchorCtr="0"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>
              <a:solidFill>
                <a:schemeClr val="tx1">
                  <a:alpha val="87000"/>
                </a:schemeClr>
              </a:solidFill>
              <a:latin typeface="+mn-lt"/>
              <a:ea typeface="+mn-ea"/>
              <a:cs typeface="+mn-cs"/>
            </a:rPr>
            <a:t>QUÉ ESTADOS</a:t>
          </a:r>
        </a:p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>
              <a:solidFill>
                <a:schemeClr val="tx1">
                  <a:alpha val="87000"/>
                </a:schemeClr>
              </a:solidFill>
              <a:latin typeface="+mn-lt"/>
              <a:ea typeface="+mn-ea"/>
              <a:cs typeface="+mn-cs"/>
            </a:rPr>
            <a:t>(Art 3 RGPD)</a:t>
          </a:r>
        </a:p>
      </dsp:txBody>
      <dsp:txXfrm>
        <a:off x="9978" y="0"/>
        <a:ext cx="4015010" cy="1606004"/>
      </dsp:txXfrm>
    </dsp:sp>
    <dsp:sp modelId="{57AD53FF-8F92-9A4F-B4F3-2E980DE1D80E}">
      <dsp:nvSpPr>
        <dsp:cNvPr id="0" name=""/>
        <dsp:cNvSpPr/>
      </dsp:nvSpPr>
      <dsp:spPr>
        <a:xfrm>
          <a:off x="0" y="1606568"/>
          <a:ext cx="4015010" cy="97432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35560" bIns="40005" numCol="1" spcCol="1270" anchor="t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5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itchFamily="2" charset="2"/>
            <a:buChar char="ü"/>
          </a:pPr>
          <a:endParaRPr lang="es-ES" sz="10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itchFamily="2" charset="2"/>
            <a:buChar char="ü"/>
          </a:pPr>
          <a:r>
            <a:rPr lang="es-ES" sz="1800" b="1" kern="1200" dirty="0"/>
            <a:t>Territorios origen de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 dirty="0"/>
            <a:t>Ofertas bienes y servicios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 dirty="0"/>
            <a:t>Control de comportamientos de europeos en la Unión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itchFamily="2" charset="2"/>
            <a:buChar char="ü"/>
          </a:pPr>
          <a:r>
            <a:rPr lang="es-ES" sz="1800" b="1" kern="12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rPr>
            <a:t>Dispongan de entidades que garanticen aplicación del RGPD</a:t>
          </a:r>
          <a:r>
            <a:rPr lang="es-ES" sz="1800" kern="12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s-ES" sz="1800" kern="1200" dirty="0">
            <a:latin typeface="+mn-lt"/>
          </a:endParaRPr>
        </a:p>
      </dsp:txBody>
      <dsp:txXfrm>
        <a:off x="0" y="1606568"/>
        <a:ext cx="4015010" cy="974325"/>
      </dsp:txXfrm>
    </dsp:sp>
    <dsp:sp modelId="{ABE24F4D-14E8-5343-A53A-70CA19B983F5}">
      <dsp:nvSpPr>
        <dsp:cNvPr id="0" name=""/>
        <dsp:cNvSpPr/>
      </dsp:nvSpPr>
      <dsp:spPr>
        <a:xfrm>
          <a:off x="4471993" y="0"/>
          <a:ext cx="4803759" cy="1606004"/>
        </a:xfrm>
        <a:prstGeom prst="rect">
          <a:avLst/>
        </a:prstGeom>
        <a:solidFill>
          <a:schemeClr val="bg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rtlCol="0" anchor="ctr" anchorCtr="0"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>
              <a:solidFill>
                <a:schemeClr val="tx1">
                  <a:alpha val="87000"/>
                </a:schemeClr>
              </a:solidFill>
              <a:latin typeface="+mn-lt"/>
              <a:ea typeface="+mn-ea"/>
              <a:cs typeface="+mn-cs"/>
            </a:rPr>
            <a:t>NIVELES PROTECCIÓN EXIGIDOS</a:t>
          </a:r>
        </a:p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>
              <a:solidFill>
                <a:schemeClr val="tx1">
                  <a:alpha val="87000"/>
                </a:schemeClr>
              </a:solidFill>
              <a:latin typeface="+mn-lt"/>
              <a:ea typeface="+mn-ea"/>
              <a:cs typeface="+mn-cs"/>
            </a:rPr>
            <a:t>(art 45 a 50 RGPD)</a:t>
          </a:r>
        </a:p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>
              <a:solidFill>
                <a:schemeClr val="tx1">
                  <a:alpha val="87000"/>
                </a:schemeClr>
              </a:solidFill>
              <a:latin typeface="+mn-lt"/>
              <a:ea typeface="+mn-ea"/>
              <a:cs typeface="+mn-cs"/>
            </a:rPr>
            <a:t>Para autorización de transmisión </a:t>
          </a:r>
        </a:p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>
              <a:solidFill>
                <a:schemeClr val="tx1">
                  <a:alpha val="87000"/>
                </a:schemeClr>
              </a:solidFill>
              <a:latin typeface="+mn-lt"/>
              <a:ea typeface="+mn-ea"/>
              <a:cs typeface="+mn-cs"/>
            </a:rPr>
            <a:t>de datos por U.E.</a:t>
          </a:r>
        </a:p>
      </dsp:txBody>
      <dsp:txXfrm>
        <a:off x="4471993" y="0"/>
        <a:ext cx="4803759" cy="1606004"/>
      </dsp:txXfrm>
    </dsp:sp>
    <dsp:sp modelId="{5E515503-1F69-E24D-B4B7-72F160AAB55A}">
      <dsp:nvSpPr>
        <dsp:cNvPr id="0" name=""/>
        <dsp:cNvSpPr/>
      </dsp:nvSpPr>
      <dsp:spPr>
        <a:xfrm>
          <a:off x="4420761" y="1719077"/>
          <a:ext cx="4848326" cy="140132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" tIns="42672" rIns="56896" bIns="64008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endParaRPr lang="es-ES" sz="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s-ES" sz="1800" kern="1200" dirty="0"/>
            <a:t>(1) </a:t>
          </a:r>
          <a:r>
            <a:rPr lang="es-ES" sz="1800" b="1" kern="1200" dirty="0"/>
            <a:t>Adecuación general, </a:t>
          </a:r>
          <a:r>
            <a:rPr lang="es-ES" sz="1800" b="0" kern="1200" dirty="0"/>
            <a:t>No precisa autorización</a:t>
          </a:r>
          <a:endParaRPr lang="es-ES" sz="800" kern="1200" dirty="0"/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endParaRPr lang="es-ES" sz="5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s-ES" sz="1800" kern="1200" dirty="0"/>
            <a:t>(2) </a:t>
          </a:r>
          <a:r>
            <a:rPr lang="es-ES" sz="1800" b="1" kern="1200" dirty="0"/>
            <a:t>Garantías,  </a:t>
          </a:r>
          <a:r>
            <a:rPr lang="es-ES" sz="1800" kern="1200" dirty="0"/>
            <a:t>con derechos exigibles y ejecutables mediante acciones legales</a:t>
          </a:r>
          <a:endParaRPr lang="es-ES" sz="500" b="1" kern="1200" dirty="0"/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endParaRPr lang="es-ES" sz="5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s-ES" sz="1800" kern="1200" dirty="0"/>
            <a:t>(3) </a:t>
          </a:r>
          <a:r>
            <a:rPr lang="es-ES" sz="1800" b="1" kern="1200" dirty="0"/>
            <a:t>Situaciones específicas, </a:t>
          </a:r>
          <a:r>
            <a:rPr lang="es-ES" sz="1800" kern="1200" dirty="0"/>
            <a:t>cumplimiento contrato, interés público o consentimiento personal expreso</a:t>
          </a:r>
          <a:endParaRPr lang="es-ES" sz="500" kern="1200" dirty="0"/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endParaRPr lang="es-ES" sz="5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s-ES" sz="1800" kern="1200" dirty="0"/>
            <a:t>(4) </a:t>
          </a:r>
          <a:r>
            <a:rPr lang="es-ES" sz="1800" b="1" kern="1200" dirty="0"/>
            <a:t>Transferencias no autorizadas, </a:t>
          </a:r>
          <a:r>
            <a:rPr lang="es-ES" sz="1800" b="0" kern="1200" dirty="0"/>
            <a:t>salvo</a:t>
          </a:r>
          <a:r>
            <a:rPr lang="es-ES" sz="1800" kern="1200" dirty="0"/>
            <a:t> acuerdos internacionales </a:t>
          </a:r>
          <a:endParaRPr lang="es-ES" sz="500" kern="1200" dirty="0"/>
        </a:p>
      </dsp:txBody>
      <dsp:txXfrm>
        <a:off x="4420761" y="1719077"/>
        <a:ext cx="4848326" cy="14013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AA4FEB-EC29-E146-B004-37CB2D9C3F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5DBCB35-111B-9047-99B5-CE16E23F27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0FE7ED-E576-4A49-B77F-EB772B586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4A36-DFF8-F844-9740-4A252CBB3EDC}" type="datetimeFigureOut">
              <a:rPr lang="es-ES" smtClean="0"/>
              <a:t>23/11/20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984089-C664-FC47-A943-010308E5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F4B06D-0AA5-0F49-AD69-03F6FA82F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6A70-0E16-3E42-A160-07F3700C2F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8236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3FBF38-3A82-AA43-A835-93C8D4B32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76D7AE9-97BC-C842-B5A0-B2DD4B61B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3E02B1-D506-4840-9530-4701F7CC5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4A36-DFF8-F844-9740-4A252CBB3EDC}" type="datetimeFigureOut">
              <a:rPr lang="es-ES" smtClean="0"/>
              <a:t>23/11/20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38167A-9CBB-8A4B-BC2B-4C59C2509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74E75D-0B3A-D24A-AAC7-C897C6B16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6A70-0E16-3E42-A160-07F3700C2F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570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08D9636-704B-CF45-AC4C-A8CE32CBF4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58F7BB7-D889-1049-9D8B-8FB7D5DEA4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D6D045-4A65-0B47-BA49-F8DC28140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4A36-DFF8-F844-9740-4A252CBB3EDC}" type="datetimeFigureOut">
              <a:rPr lang="es-ES" smtClean="0"/>
              <a:t>23/11/20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7E94D9-0161-034F-B787-E2EF715BC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4C8395-ABD7-A846-BF51-F757CE0B7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6A70-0E16-3E42-A160-07F3700C2F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4220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44D337-A064-AC40-B582-643F2484B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727593-CE12-5C4A-B6FB-EAEE47001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50E4B1-0A6C-D74F-951C-9A98746B9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4A36-DFF8-F844-9740-4A252CBB3EDC}" type="datetimeFigureOut">
              <a:rPr lang="es-ES" smtClean="0"/>
              <a:t>23/11/20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F753CE-3C95-9544-ACC9-AA5A68811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06F9F5-D75C-6C4A-862A-2642ED3C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6A70-0E16-3E42-A160-07F3700C2F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8910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9BDB0C-633A-2145-9642-97821B765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C9A7A80-6B86-D74F-BF06-39F9B3D6CC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D213EE-CEF9-FC4F-BAF4-B417C5BF5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4A36-DFF8-F844-9740-4A252CBB3EDC}" type="datetimeFigureOut">
              <a:rPr lang="es-ES" smtClean="0"/>
              <a:t>23/11/20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E152C5-BEAA-E24A-883F-C1FBA3902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B69A79-B496-6E49-8BE9-818044312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6A70-0E16-3E42-A160-07F3700C2F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1759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D84537-2FF3-9340-8A35-DCC2D3CC1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E1E783-A9A0-D84D-B026-72A7BBCC9D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9A10261-1614-8D40-B6E3-846DC12577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FE24FD2-A981-114D-A512-AFC3F7E64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4A36-DFF8-F844-9740-4A252CBB3EDC}" type="datetimeFigureOut">
              <a:rPr lang="es-ES" smtClean="0"/>
              <a:t>23/11/20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688BC0D-2110-0A41-9E54-EBD87ED5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696AC93-E207-2449-8902-68EFBF593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6A70-0E16-3E42-A160-07F3700C2F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9467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070D1B-7054-C84D-B7E7-73D054610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F3BBE0A-246B-BE4D-A126-6BC9A3701E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7929E71-844E-4643-8858-15BAF0BE80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F7AB697-2CBF-0945-8098-D9EE4687E7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F21CB9A-AFE3-C940-B8DC-D39413930E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5B3CC2-F2B5-4342-906A-AFF72B590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4A36-DFF8-F844-9740-4A252CBB3EDC}" type="datetimeFigureOut">
              <a:rPr lang="es-ES" smtClean="0"/>
              <a:t>23/11/20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D55BD04-C896-8F4A-8EEA-C0E681E1C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808FC51-23C0-D64D-821E-1067C6FAC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6A70-0E16-3E42-A160-07F3700C2F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1624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5BA0D2-11B6-4C42-B472-EA1C9CE95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8CFC217-BB17-E146-BF15-021959696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4A36-DFF8-F844-9740-4A252CBB3EDC}" type="datetimeFigureOut">
              <a:rPr lang="es-ES" smtClean="0"/>
              <a:t>23/11/20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0928A73-C75D-8048-A9CF-257709B71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65F32BC-009A-2A4D-9664-7587A94D0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6A70-0E16-3E42-A160-07F3700C2F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7267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0FC6C76-47CB-D541-9D4B-4868D9C3B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4A36-DFF8-F844-9740-4A252CBB3EDC}" type="datetimeFigureOut">
              <a:rPr lang="es-ES" smtClean="0"/>
              <a:t>23/11/20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25AF664-97B8-3742-906F-D95E93040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BD4025E-5AF1-3E4F-B362-DB57B25C0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6A70-0E16-3E42-A160-07F3700C2F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8354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680122-28DE-D642-A249-FC2BBA89B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479BBF-3B32-3D47-9AE2-D31074BC9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CD09A34-FB9A-0744-95C3-4E345C9AEE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743325-949A-9D44-BFA9-004C2065A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4A36-DFF8-F844-9740-4A252CBB3EDC}" type="datetimeFigureOut">
              <a:rPr lang="es-ES" smtClean="0"/>
              <a:t>23/11/20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88299DA-586A-6A41-82E6-E2BBAD2EB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0907735-C8D7-B446-99B1-45885E070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6A70-0E16-3E42-A160-07F3700C2F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6068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25B858-AF4E-8E4C-9326-4AD2BF50B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0DF05F8-45C4-0D47-9413-2726443BBC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68B8303-ACA8-5C48-B0FE-B95E569F87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1764787-B576-4944-8700-83167081A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4A36-DFF8-F844-9740-4A252CBB3EDC}" type="datetimeFigureOut">
              <a:rPr lang="es-ES" smtClean="0"/>
              <a:t>23/11/20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C925B7B-98BA-A44A-9738-858E22B64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B1358BD-6D73-7F45-BCF7-0DD3738FE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6A70-0E16-3E42-A160-07F3700C2F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3628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34D47B6-84A3-DE43-A181-568DF1B74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075CBC6-10FD-A84A-8F3C-4F3240896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DCA1C3-742B-C045-99F8-90C26DEDB4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A4A36-DFF8-F844-9740-4A252CBB3EDC}" type="datetimeFigureOut">
              <a:rPr lang="es-ES" smtClean="0"/>
              <a:t>23/11/20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914AC1-2B96-9C4D-B80C-61B17DF096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441BCE-925E-B94C-A511-0DB7288B21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86A70-0E16-3E42-A160-07F3700C2F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8651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tiff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tif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iendaramirez.blogspot.com/2013/01/aviso-urgente-attention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iendaramirez.blogspot.com/2013/01/aviso-urgente-attention.html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tiff"/><Relationship Id="rId7" Type="http://schemas.openxmlformats.org/officeDocument/2006/relationships/diagramColors" Target="../diagrams/colors3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COVID-19: ¿qué ha cambiado para pasar de epidemia a pandemia?">
            <a:extLst>
              <a:ext uri="{FF2B5EF4-FFF2-40B4-BE49-F238E27FC236}">
                <a16:creationId xmlns:a16="http://schemas.microsoft.com/office/drawing/2014/main" id="{9F4B114A-654F-1745-8FD7-C47D19D576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340" y="565990"/>
            <a:ext cx="6849007" cy="2586492"/>
          </a:xfrm>
          <a:prstGeom prst="rect">
            <a:avLst/>
          </a:prstGeom>
          <a:noFill/>
          <a:effectLst>
            <a:glow rad="1295400">
              <a:schemeClr val="accent1">
                <a:alpha val="10000"/>
              </a:schemeClr>
            </a:glow>
            <a:outerShdw blurRad="1041400" dist="2387600" dir="4860000" sx="7000" sy="7000" algn="ctr" rotWithShape="0">
              <a:srgbClr val="000000">
                <a:alpha val="39000"/>
              </a:srgbClr>
            </a:outerShdw>
            <a:reflection blurRad="939800" stA="54000" endPos="70000" dist="952500" dir="5400000" sy="-100000" algn="bl" rotWithShape="0"/>
            <a:softEdge rad="508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os Estados de la Unión Europea: Países Bajos">
            <a:extLst>
              <a:ext uri="{FF2B5EF4-FFF2-40B4-BE49-F238E27FC236}">
                <a16:creationId xmlns:a16="http://schemas.microsoft.com/office/drawing/2014/main" id="{D7A47632-EA94-F547-85AE-99E38AA61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28000" y="585682"/>
            <a:ext cx="3164026" cy="2566800"/>
          </a:xfrm>
          <a:prstGeom prst="rect">
            <a:avLst/>
          </a:prstGeom>
          <a:noFill/>
          <a:effectLst>
            <a:outerShdw blurRad="850900" dir="5700000" sx="154000" sy="154000" algn="ctr" rotWithShape="0">
              <a:srgbClr val="000000">
                <a:alpha val="11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4A1386D-D67E-7D45-B18F-8F8720CDCB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9703" y="2209799"/>
            <a:ext cx="3528004" cy="545615"/>
          </a:xfrm>
          <a:effectLst>
            <a:outerShdw blurRad="177800" dist="50800" dir="5400000" sx="169000" sy="169000" algn="ctr" rotWithShape="0">
              <a:srgbClr val="000000">
                <a:alpha val="43137"/>
              </a:srgbClr>
            </a:outerShdw>
          </a:effectLst>
        </p:spPr>
        <p:txBody>
          <a:bodyPr>
            <a:normAutofit/>
          </a:bodyPr>
          <a:lstStyle/>
          <a:p>
            <a:r>
              <a:rPr lang="es-ES" sz="2800" b="1" dirty="0">
                <a:solidFill>
                  <a:schemeClr val="bg1"/>
                </a:solidFill>
              </a:rPr>
              <a:t>BREXIT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7AA067F-E002-1747-A2A6-0A89A1809C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16096"/>
            <a:ext cx="9144000" cy="809597"/>
          </a:xfrm>
        </p:spPr>
        <p:txBody>
          <a:bodyPr>
            <a:normAutofit/>
          </a:bodyPr>
          <a:lstStyle/>
          <a:p>
            <a:r>
              <a:rPr lang="es-ES" sz="3200" dirty="0"/>
              <a:t>Reflexiones sobre un nuevo escenario de salida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9920289-93D6-1E49-B2E8-9424136D0A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4766" y="4093363"/>
            <a:ext cx="3115380" cy="851046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AC046449-EDFB-FA4B-976B-76B0C962A1F5}"/>
              </a:ext>
            </a:extLst>
          </p:cNvPr>
          <p:cNvSpPr txBox="1">
            <a:spLocks/>
          </p:cNvSpPr>
          <p:nvPr/>
        </p:nvSpPr>
        <p:spPr>
          <a:xfrm>
            <a:off x="2449283" y="5320024"/>
            <a:ext cx="7173686" cy="6621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dirty="0"/>
              <a:t>José </a:t>
            </a:r>
            <a:r>
              <a:rPr lang="es-ES" sz="1800" dirty="0" err="1"/>
              <a:t>Herráiz</a:t>
            </a:r>
            <a:r>
              <a:rPr lang="es-ES" sz="1800" dirty="0"/>
              <a:t> </a:t>
            </a:r>
          </a:p>
          <a:p>
            <a:r>
              <a:rPr lang="es-ES" sz="1800" dirty="0"/>
              <a:t>Abogado/Economista </a:t>
            </a:r>
          </a:p>
          <a:p>
            <a:r>
              <a:rPr lang="es-ES" sz="1800" dirty="0"/>
              <a:t>(patrimonio/inversiones)</a:t>
            </a:r>
          </a:p>
        </p:txBody>
      </p:sp>
    </p:spTree>
    <p:extLst>
      <p:ext uri="{BB962C8B-B14F-4D97-AF65-F5344CB8AC3E}">
        <p14:creationId xmlns:p14="http://schemas.microsoft.com/office/powerpoint/2010/main" val="399114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12C9F86A-EBA8-CC4F-8747-7439C19883C7}"/>
              </a:ext>
            </a:extLst>
          </p:cNvPr>
          <p:cNvSpPr txBox="1">
            <a:spLocks/>
          </p:cNvSpPr>
          <p:nvPr/>
        </p:nvSpPr>
        <p:spPr>
          <a:xfrm>
            <a:off x="893164" y="353433"/>
            <a:ext cx="7057674" cy="9094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s-E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2400" b="1"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BREXIT: DATOS (II)- RECONOCIMIENTO MUTO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693CC7AF-698E-0744-8646-24FF5A9231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4335" y="353433"/>
            <a:ext cx="3075184" cy="713971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399A7327-CC02-3448-B7E8-4FB0DAFF819A}"/>
              </a:ext>
            </a:extLst>
          </p:cNvPr>
          <p:cNvCxnSpPr>
            <a:cxnSpLocks/>
          </p:cNvCxnSpPr>
          <p:nvPr/>
        </p:nvCxnSpPr>
        <p:spPr>
          <a:xfrm>
            <a:off x="827316" y="1018547"/>
            <a:ext cx="9307287" cy="42659"/>
          </a:xfrm>
          <a:prstGeom prst="line">
            <a:avLst/>
          </a:prstGeom>
          <a:ln w="44450">
            <a:solidFill>
              <a:srgbClr val="D3A8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Diagrama 11">
            <a:extLst>
              <a:ext uri="{FF2B5EF4-FFF2-40B4-BE49-F238E27FC236}">
                <a16:creationId xmlns:a16="http://schemas.microsoft.com/office/drawing/2014/main" id="{52EADAF0-908F-1B4A-BF96-6E83AA8E04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0353040"/>
              </p:ext>
            </p:extLst>
          </p:nvPr>
        </p:nvGraphicFramePr>
        <p:xfrm>
          <a:off x="1514475" y="1476922"/>
          <a:ext cx="9429750" cy="47387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2432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E66A8186-3255-924B-A80F-325C9E3D5975}"/>
              </a:ext>
            </a:extLst>
          </p:cNvPr>
          <p:cNvSpPr txBox="1">
            <a:spLocks/>
          </p:cNvSpPr>
          <p:nvPr/>
        </p:nvSpPr>
        <p:spPr>
          <a:xfrm>
            <a:off x="893164" y="160745"/>
            <a:ext cx="7057674" cy="9094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b="1" dirty="0"/>
              <a:t>BREXIT</a:t>
            </a:r>
            <a:r>
              <a:rPr lang="es-ES" sz="2800" b="1" dirty="0"/>
              <a:t>: </a:t>
            </a:r>
            <a:r>
              <a:rPr lang="es-ES" sz="2400" b="1" dirty="0"/>
              <a:t>FISCALIDAD</a:t>
            </a:r>
            <a:r>
              <a:rPr lang="es-ES" sz="2800" b="1" dirty="0"/>
              <a:t> (resumen comparativo)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83AE723-8D64-F948-AD68-20AF0C6735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5910" y="193598"/>
            <a:ext cx="3075184" cy="713971"/>
          </a:xfrm>
          <a:prstGeom prst="rect">
            <a:avLst/>
          </a:prstGeom>
        </p:spPr>
      </p:pic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E4F6B45D-AE93-CE4B-B049-D956D9F2CB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586844"/>
              </p:ext>
            </p:extLst>
          </p:nvPr>
        </p:nvGraphicFramePr>
        <p:xfrm>
          <a:off x="248793" y="963060"/>
          <a:ext cx="11764533" cy="5662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4307">
                  <a:extLst>
                    <a:ext uri="{9D8B030D-6E8A-4147-A177-3AD203B41FA5}">
                      <a16:colId xmlns:a16="http://schemas.microsoft.com/office/drawing/2014/main" val="2975547533"/>
                    </a:ext>
                  </a:extLst>
                </a:gridCol>
                <a:gridCol w="2212927">
                  <a:extLst>
                    <a:ext uri="{9D8B030D-6E8A-4147-A177-3AD203B41FA5}">
                      <a16:colId xmlns:a16="http://schemas.microsoft.com/office/drawing/2014/main" val="3628424180"/>
                    </a:ext>
                  </a:extLst>
                </a:gridCol>
                <a:gridCol w="2434866">
                  <a:extLst>
                    <a:ext uri="{9D8B030D-6E8A-4147-A177-3AD203B41FA5}">
                      <a16:colId xmlns:a16="http://schemas.microsoft.com/office/drawing/2014/main" val="3349481092"/>
                    </a:ext>
                  </a:extLst>
                </a:gridCol>
                <a:gridCol w="2966225">
                  <a:extLst>
                    <a:ext uri="{9D8B030D-6E8A-4147-A177-3AD203B41FA5}">
                      <a16:colId xmlns:a16="http://schemas.microsoft.com/office/drawing/2014/main" val="3027151630"/>
                    </a:ext>
                  </a:extLst>
                </a:gridCol>
                <a:gridCol w="2456208">
                  <a:extLst>
                    <a:ext uri="{9D8B030D-6E8A-4147-A177-3AD203B41FA5}">
                      <a16:colId xmlns:a16="http://schemas.microsoft.com/office/drawing/2014/main" val="2222486790"/>
                    </a:ext>
                  </a:extLst>
                </a:gridCol>
              </a:tblGrid>
              <a:tr h="503743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Ley 35/06 LIRPF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Ley 27/2014 LIS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/>
                        <a:t>RDL 5/04 TRLIRNR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/>
                        <a:t>CDI ESP-RU 2013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620425"/>
                  </a:ext>
                </a:extLst>
              </a:tr>
              <a:tr h="651903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/>
                        <a:t>Salarial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Disp. </a:t>
                      </a:r>
                      <a:r>
                        <a:rPr lang="es-ES" sz="1400" dirty="0" err="1"/>
                        <a:t>Adic</a:t>
                      </a:r>
                      <a:r>
                        <a:rPr lang="es-ES" sz="1400" dirty="0"/>
                        <a:t>. 48ª</a:t>
                      </a:r>
                    </a:p>
                    <a:p>
                      <a:pPr algn="ctr"/>
                      <a:r>
                        <a:rPr lang="es-ES" sz="1200" dirty="0"/>
                        <a:t>Fin deducciones Unid. Familiar con residentes R.U.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Art 14.2.y Directiva2003/41/CE</a:t>
                      </a:r>
                    </a:p>
                    <a:p>
                      <a:pPr algn="ctr"/>
                      <a:r>
                        <a:rPr lang="es-ES" sz="1200" dirty="0"/>
                        <a:t>Fin deducibilidad aportaciones a Fondo pensiones en R.U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Art. 14 y art 46</a:t>
                      </a:r>
                    </a:p>
                    <a:p>
                      <a:pPr algn="ctr"/>
                      <a:r>
                        <a:rPr lang="es-ES" sz="1200" dirty="0"/>
                        <a:t>Opción de tributar por IRPF, si </a:t>
                      </a:r>
                    </a:p>
                    <a:p>
                      <a:pPr algn="ctr"/>
                      <a:r>
                        <a:rPr lang="es-ES" sz="1200" dirty="0"/>
                        <a:t>residente en U.E. entre otros requisitos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  <a:p>
                      <a:pPr algn="ctr"/>
                      <a:r>
                        <a:rPr lang="es-ES" sz="1200" dirty="0"/>
                        <a:t>NO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418436"/>
                  </a:ext>
                </a:extLst>
              </a:tr>
              <a:tr h="651903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/>
                        <a:t>Cambio </a:t>
                      </a:r>
                    </a:p>
                    <a:p>
                      <a:pPr algn="ctr"/>
                      <a:r>
                        <a:rPr lang="es-ES" sz="1800" dirty="0"/>
                        <a:t>Residencia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Art. 95 bis  </a:t>
                      </a:r>
                    </a:p>
                    <a:p>
                      <a:pPr algn="ctr"/>
                      <a:r>
                        <a:rPr lang="es-ES" sz="1200" dirty="0"/>
                        <a:t>Ganancia patrimonial </a:t>
                      </a:r>
                    </a:p>
                    <a:p>
                      <a:pPr algn="ctr"/>
                      <a:r>
                        <a:rPr lang="es-ES" sz="1200" dirty="0"/>
                        <a:t>aunque no venta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Art. 19.1. </a:t>
                      </a:r>
                    </a:p>
                    <a:p>
                      <a:pPr algn="ctr"/>
                      <a:r>
                        <a:rPr lang="es-ES" sz="1200" dirty="0"/>
                        <a:t>Ganancia patrimonial </a:t>
                      </a:r>
                    </a:p>
                    <a:p>
                      <a:pPr algn="ctr"/>
                      <a:r>
                        <a:rPr lang="es-ES" sz="1200" dirty="0"/>
                        <a:t>por bienes desplazados a R.U.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Art 14 y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Disp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Adic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7ª</a:t>
                      </a:r>
                    </a:p>
                    <a:p>
                      <a:pPr algn="ctr"/>
                      <a:r>
                        <a:rPr lang="es-ES" sz="1200" dirty="0"/>
                        <a:t>No exención reinversión vivienda habitual </a:t>
                      </a:r>
                    </a:p>
                    <a:p>
                      <a:pPr algn="ctr"/>
                      <a:r>
                        <a:rPr lang="es-ES" sz="1200" dirty="0"/>
                        <a:t>ni beneficios Fondo pensiones.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  <a:p>
                      <a:pPr algn="ctr"/>
                      <a:r>
                        <a:rPr lang="es-ES" sz="12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56643"/>
                  </a:ext>
                </a:extLst>
              </a:tr>
              <a:tr h="1037119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/>
                        <a:t>Rentas de </a:t>
                      </a:r>
                    </a:p>
                    <a:p>
                      <a:pPr algn="ctr"/>
                      <a:r>
                        <a:rPr lang="es-ES" sz="1800" dirty="0"/>
                        <a:t>FF.PP. y otros valores mobiliarios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  <a:p>
                      <a:pPr marL="0" algn="ctr" defTabSz="914400" rtl="0" eaLnBrk="1" latinLnBrk="0" hangingPunct="1"/>
                      <a:r>
                        <a:rPr lang="es-E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 Directiva 2004/39.</a:t>
                      </a:r>
                    </a:p>
                    <a:p>
                      <a:pPr algn="ctr"/>
                      <a:r>
                        <a:rPr lang="es-ES" sz="1200" dirty="0"/>
                        <a:t>Tratamiento de cotizadas como no cotizadas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  <a:p>
                      <a:pPr marL="0" algn="ctr" defTabSz="914400" rtl="0" eaLnBrk="1" latinLnBrk="0" hangingPunct="1"/>
                      <a:r>
                        <a:rPr lang="es-E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Art. 21 </a:t>
                      </a:r>
                    </a:p>
                    <a:p>
                      <a:pPr algn="ctr"/>
                      <a:r>
                        <a:rPr lang="es-ES" sz="1200" dirty="0"/>
                        <a:t>Fin exención  aunque cumpla resto requisitos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Art 14 y 19</a:t>
                      </a:r>
                    </a:p>
                    <a:p>
                      <a:pPr algn="ctr"/>
                      <a:r>
                        <a:rPr lang="es-ES" sz="1200" dirty="0"/>
                        <a:t>Fin de exenciones por ser RU un país tercero.</a:t>
                      </a:r>
                    </a:p>
                    <a:p>
                      <a:pPr algn="ctr"/>
                      <a:r>
                        <a:rPr lang="es-ES" sz="1200" dirty="0"/>
                        <a:t>Si </a:t>
                      </a:r>
                      <a:r>
                        <a:rPr lang="es-ES" sz="1200" dirty="0" err="1"/>
                        <a:t>Est.Perm</a:t>
                      </a:r>
                      <a:r>
                        <a:rPr lang="es-ES" sz="1200" dirty="0"/>
                        <a:t>. gravamen adicional sobre rentas transferidas al extranjero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  <a:p>
                      <a:pPr algn="ctr"/>
                      <a:r>
                        <a:rPr lang="es-ES" sz="1200" dirty="0"/>
                        <a:t>Parcialmente </a:t>
                      </a:r>
                    </a:p>
                    <a:p>
                      <a:pPr algn="ctr"/>
                      <a:r>
                        <a:rPr lang="es-ES" sz="1200" dirty="0"/>
                        <a:t> según tipo de renta y que exista Establecimiento permanente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610591"/>
                  </a:ext>
                </a:extLst>
              </a:tr>
              <a:tr h="800063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/>
                        <a:t>Innovación tecnológica y otros gastos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Art. 35. </a:t>
                      </a:r>
                    </a:p>
                    <a:p>
                      <a:pPr algn="ctr"/>
                      <a:r>
                        <a:rPr lang="es-ES" sz="1200" dirty="0"/>
                        <a:t>Fin deducibilidad gastos en 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200" dirty="0"/>
                        <a:t>Art. 24.6</a:t>
                      </a:r>
                      <a:endParaRPr lang="es-E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s-E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ded</a:t>
                      </a:r>
                      <a:r>
                        <a:rPr lang="es-ES" sz="1200" dirty="0"/>
                        <a:t>ucción gastos en extranjero vinculados a actividad económica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  <a:p>
                      <a:pPr algn="ctr"/>
                      <a:r>
                        <a:rPr lang="es-ES" sz="12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991629"/>
                  </a:ext>
                </a:extLst>
              </a:tr>
              <a:tr h="5194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/>
                        <a:t>Restructuración societaria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  <a:p>
                      <a:pPr marL="0" algn="ctr" defTabSz="914400" rtl="0" eaLnBrk="1" latinLnBrk="0" hangingPunct="1"/>
                      <a:r>
                        <a:rPr lang="es-E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Art. 37.3 </a:t>
                      </a:r>
                    </a:p>
                    <a:p>
                      <a:pPr algn="ctr"/>
                      <a:r>
                        <a:rPr lang="es-ES" sz="1200" dirty="0"/>
                        <a:t>Fin diferimiento fiscal</a:t>
                      </a:r>
                    </a:p>
                    <a:p>
                      <a:pPr algn="ctr"/>
                      <a:r>
                        <a:rPr lang="es-ES" sz="1200" dirty="0"/>
                        <a:t>por referencia a LIS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Art. 76-89. </a:t>
                      </a:r>
                    </a:p>
                    <a:p>
                      <a:pPr algn="ctr"/>
                      <a:r>
                        <a:rPr lang="es-ES" sz="1200" dirty="0"/>
                        <a:t>Fin diferimiento fiscal. </a:t>
                      </a:r>
                    </a:p>
                    <a:p>
                      <a:pPr algn="ctr"/>
                      <a:r>
                        <a:rPr lang="es-E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CV 2253/18: </a:t>
                      </a:r>
                      <a:r>
                        <a:rPr lang="es-ES" sz="1200" dirty="0"/>
                        <a:t>Aunque </a:t>
                      </a:r>
                      <a:r>
                        <a:rPr lang="es-ES" sz="1200" dirty="0" err="1"/>
                        <a:t>Brexit</a:t>
                      </a:r>
                      <a:r>
                        <a:rPr lang="es-ES" sz="1200" dirty="0"/>
                        <a:t> es</a:t>
                      </a:r>
                    </a:p>
                    <a:p>
                      <a:pPr algn="ctr"/>
                      <a:r>
                        <a:rPr lang="es-ES" sz="1200" dirty="0"/>
                        <a:t>motivo económico válido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  <a:p>
                      <a:pPr algn="ctr"/>
                      <a:r>
                        <a:rPr lang="es-ES" sz="1200" dirty="0"/>
                        <a:t>NO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9776130"/>
                  </a:ext>
                </a:extLst>
              </a:tr>
              <a:tr h="800063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/>
                        <a:t>Transparencia fiscal </a:t>
                      </a:r>
                      <a:r>
                        <a:rPr lang="es-ES" sz="1800" dirty="0" err="1"/>
                        <a:t>internac</a:t>
                      </a:r>
                      <a:r>
                        <a:rPr lang="es-ES" sz="1800" dirty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Art. 91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/>
                        <a:t>Imputación rentas en ESP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Art. 100 </a:t>
                      </a:r>
                    </a:p>
                    <a:p>
                      <a:pPr algn="ctr"/>
                      <a:r>
                        <a:rPr lang="es-ES" sz="1200" dirty="0"/>
                        <a:t>Imputación rentas en ESP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Art. 24 </a:t>
                      </a:r>
                    </a:p>
                    <a:p>
                      <a:pPr algn="ctr"/>
                      <a:r>
                        <a:rPr lang="es-ES" sz="1200" dirty="0"/>
                        <a:t>Tipo general: De 19% rentas netas a  24% rentas brutas (Trabajo, inmuebles,…)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  <a:p>
                      <a:pPr algn="ctr"/>
                      <a:r>
                        <a:rPr lang="es-ES" sz="12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0625916"/>
                  </a:ext>
                </a:extLst>
              </a:tr>
            </a:tbl>
          </a:graphicData>
        </a:graphic>
      </p:graphicFrame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5B368A55-3248-B14E-BAB5-F0229B33E02B}"/>
              </a:ext>
            </a:extLst>
          </p:cNvPr>
          <p:cNvCxnSpPr>
            <a:cxnSpLocks/>
          </p:cNvCxnSpPr>
          <p:nvPr/>
        </p:nvCxnSpPr>
        <p:spPr>
          <a:xfrm>
            <a:off x="974460" y="913444"/>
            <a:ext cx="8768630" cy="0"/>
          </a:xfrm>
          <a:prstGeom prst="line">
            <a:avLst/>
          </a:prstGeom>
          <a:ln w="44450">
            <a:solidFill>
              <a:srgbClr val="D3A8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8359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28AABE0F-08E0-3C47-88C2-FC47EB594061}"/>
              </a:ext>
            </a:extLst>
          </p:cNvPr>
          <p:cNvSpPr txBox="1">
            <a:spLocks/>
          </p:cNvSpPr>
          <p:nvPr/>
        </p:nvSpPr>
        <p:spPr>
          <a:xfrm>
            <a:off x="-72324" y="4248970"/>
            <a:ext cx="11346921" cy="5996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s-ES" sz="1600" dirty="0"/>
          </a:p>
        </p:txBody>
      </p:sp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id="{1EC4FF94-9D9C-234F-B649-AADEE8CEE126}"/>
              </a:ext>
            </a:extLst>
          </p:cNvPr>
          <p:cNvSpPr txBox="1">
            <a:spLocks/>
          </p:cNvSpPr>
          <p:nvPr/>
        </p:nvSpPr>
        <p:spPr>
          <a:xfrm>
            <a:off x="995417" y="2844176"/>
            <a:ext cx="7212660" cy="2303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dirty="0"/>
              <a:t>Territorio/jurisdicción</a:t>
            </a:r>
          </a:p>
          <a:p>
            <a:r>
              <a:rPr lang="es-ES" sz="1800" dirty="0"/>
              <a:t>Derecho aplicable previsible </a:t>
            </a:r>
          </a:p>
          <a:p>
            <a:r>
              <a:rPr lang="es-ES" sz="1800" dirty="0"/>
              <a:t>Incremento de costes     (burocráticos, logísticos, mayor volatilidad </a:t>
            </a:r>
            <a:r>
              <a:rPr lang="es-ES" sz="1800" dirty="0" err="1"/>
              <a:t>tc</a:t>
            </a:r>
            <a:r>
              <a:rPr lang="es-ES" sz="1800" dirty="0"/>
              <a:t>)</a:t>
            </a:r>
          </a:p>
          <a:p>
            <a:r>
              <a:rPr lang="es-ES" sz="1800" dirty="0"/>
              <a:t>Inaplicabilidad parcial (esencial o no) del contrato </a:t>
            </a:r>
          </a:p>
          <a:p>
            <a:r>
              <a:rPr lang="es-ES" sz="1800" dirty="0"/>
              <a:t>Responsabilidad extracontractual </a:t>
            </a:r>
          </a:p>
          <a:p>
            <a:r>
              <a:rPr lang="es-ES" sz="1800" dirty="0"/>
              <a:t>Insolvencia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s-ES" sz="1800" dirty="0"/>
          </a:p>
        </p:txBody>
      </p:sp>
      <p:sp>
        <p:nvSpPr>
          <p:cNvPr id="15" name="Marcador de contenido 2">
            <a:extLst>
              <a:ext uri="{FF2B5EF4-FFF2-40B4-BE49-F238E27FC236}">
                <a16:creationId xmlns:a16="http://schemas.microsoft.com/office/drawing/2014/main" id="{6D5674F2-E48D-C040-A697-294EBA39A3DF}"/>
              </a:ext>
            </a:extLst>
          </p:cNvPr>
          <p:cNvSpPr txBox="1">
            <a:spLocks/>
          </p:cNvSpPr>
          <p:nvPr/>
        </p:nvSpPr>
        <p:spPr>
          <a:xfrm>
            <a:off x="2633408" y="2491708"/>
            <a:ext cx="6331350" cy="4561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s-ES" sz="2000" dirty="0"/>
          </a:p>
        </p:txBody>
      </p:sp>
      <p:sp>
        <p:nvSpPr>
          <p:cNvPr id="34" name="Combinar 33">
            <a:extLst>
              <a:ext uri="{FF2B5EF4-FFF2-40B4-BE49-F238E27FC236}">
                <a16:creationId xmlns:a16="http://schemas.microsoft.com/office/drawing/2014/main" id="{FAC0AEAD-AE4B-2740-9FDC-AA9CCE9DD971}"/>
              </a:ext>
            </a:extLst>
          </p:cNvPr>
          <p:cNvSpPr/>
          <p:nvPr/>
        </p:nvSpPr>
        <p:spPr>
          <a:xfrm>
            <a:off x="2614617" y="2260247"/>
            <a:ext cx="6093964" cy="1287470"/>
          </a:xfrm>
          <a:prstGeom prst="flowChartMerg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 dirty="0"/>
          </a:p>
          <a:p>
            <a:pPr algn="ctr"/>
            <a:r>
              <a:rPr lang="es-ES" sz="2000" b="1" dirty="0"/>
              <a:t>BREXIT/COVID: </a:t>
            </a:r>
          </a:p>
          <a:p>
            <a:pPr algn="ctr"/>
            <a:r>
              <a:rPr lang="es-ES" sz="2000" b="1" dirty="0"/>
              <a:t>INCERTIDUMBRE/RIESGOS post 2020 </a:t>
            </a: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0D002315-F3F2-274C-9A38-FDCC2FFBF482}"/>
              </a:ext>
            </a:extLst>
          </p:cNvPr>
          <p:cNvSpPr/>
          <p:nvPr/>
        </p:nvSpPr>
        <p:spPr>
          <a:xfrm>
            <a:off x="3106944" y="4976773"/>
            <a:ext cx="4951141" cy="13124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POST BREXIT + COVID</a:t>
            </a:r>
          </a:p>
          <a:p>
            <a:pPr algn="ctr"/>
            <a:r>
              <a:rPr lang="es-ES" b="1" dirty="0"/>
              <a:t>¿INCUMPLIMIENTO DE CONTRATO? </a:t>
            </a:r>
          </a:p>
          <a:p>
            <a:pPr algn="ctr"/>
            <a:r>
              <a:rPr lang="es-ES" b="1" dirty="0"/>
              <a:t>¿DESEQUILIBRIO CONTRACTUAL SOBREVENIDO? </a:t>
            </a:r>
          </a:p>
          <a:p>
            <a:pPr algn="ctr"/>
            <a:r>
              <a:rPr lang="es-ES" b="1" dirty="0"/>
              <a:t>¿IMPOSIBILIDAD DE CUMPLIMIENTO? 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032B907C-715D-4543-B127-E5B1948A9CD8}"/>
              </a:ext>
            </a:extLst>
          </p:cNvPr>
          <p:cNvSpPr txBox="1">
            <a:spLocks/>
          </p:cNvSpPr>
          <p:nvPr/>
        </p:nvSpPr>
        <p:spPr>
          <a:xfrm>
            <a:off x="904739" y="138973"/>
            <a:ext cx="7057674" cy="9094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b="1" dirty="0"/>
              <a:t>BREXIT</a:t>
            </a:r>
            <a:r>
              <a:rPr lang="es-ES" sz="2800" b="1" dirty="0"/>
              <a:t>: CONTRATOS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23FD4C0-F36D-1241-AE22-438432736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5910" y="193598"/>
            <a:ext cx="3075184" cy="713971"/>
          </a:xfrm>
          <a:prstGeom prst="rect">
            <a:avLst/>
          </a:prstGeom>
        </p:spPr>
      </p:pic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4492F1C1-3A6E-234D-AF1D-921A3D5C471A}"/>
              </a:ext>
            </a:extLst>
          </p:cNvPr>
          <p:cNvCxnSpPr>
            <a:cxnSpLocks/>
          </p:cNvCxnSpPr>
          <p:nvPr/>
        </p:nvCxnSpPr>
        <p:spPr>
          <a:xfrm>
            <a:off x="974460" y="913444"/>
            <a:ext cx="8768630" cy="0"/>
          </a:xfrm>
          <a:prstGeom prst="line">
            <a:avLst/>
          </a:prstGeom>
          <a:ln w="44450">
            <a:solidFill>
              <a:srgbClr val="D3A8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ángulo 18">
            <a:extLst>
              <a:ext uri="{FF2B5EF4-FFF2-40B4-BE49-F238E27FC236}">
                <a16:creationId xmlns:a16="http://schemas.microsoft.com/office/drawing/2014/main" id="{94717454-4BB7-7B45-A94B-825866CA06E8}"/>
              </a:ext>
            </a:extLst>
          </p:cNvPr>
          <p:cNvSpPr/>
          <p:nvPr/>
        </p:nvSpPr>
        <p:spPr>
          <a:xfrm>
            <a:off x="1082564" y="1060768"/>
            <a:ext cx="9165021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dirty="0"/>
              <a:t>ELEMENTOS ESENCIALES DEL CONTRATO</a:t>
            </a:r>
          </a:p>
        </p:txBody>
      </p:sp>
      <p:grpSp>
        <p:nvGrpSpPr>
          <p:cNvPr id="20" name="Grupo 19">
            <a:extLst>
              <a:ext uri="{FF2B5EF4-FFF2-40B4-BE49-F238E27FC236}">
                <a16:creationId xmlns:a16="http://schemas.microsoft.com/office/drawing/2014/main" id="{14668160-1898-3D4D-BCE9-4B26A377065F}"/>
              </a:ext>
            </a:extLst>
          </p:cNvPr>
          <p:cNvGrpSpPr/>
          <p:nvPr/>
        </p:nvGrpSpPr>
        <p:grpSpPr>
          <a:xfrm>
            <a:off x="1345319" y="1503761"/>
            <a:ext cx="2554015" cy="587841"/>
            <a:chOff x="465793" y="1959644"/>
            <a:chExt cx="2236470" cy="918626"/>
          </a:xfrm>
        </p:grpSpPr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1DEDC2B5-8A2E-1340-884B-910D338B815F}"/>
                </a:ext>
              </a:extLst>
            </p:cNvPr>
            <p:cNvSpPr/>
            <p:nvPr/>
          </p:nvSpPr>
          <p:spPr>
            <a:xfrm>
              <a:off x="465793" y="1959644"/>
              <a:ext cx="2236470" cy="91862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Elipse 4">
              <a:extLst>
                <a:ext uri="{FF2B5EF4-FFF2-40B4-BE49-F238E27FC236}">
                  <a16:creationId xmlns:a16="http://schemas.microsoft.com/office/drawing/2014/main" id="{0D633BCF-3B6C-0048-AA21-3A4B97BB8F62}"/>
                </a:ext>
              </a:extLst>
            </p:cNvPr>
            <p:cNvSpPr txBox="1"/>
            <p:nvPr/>
          </p:nvSpPr>
          <p:spPr>
            <a:xfrm>
              <a:off x="793316" y="2094174"/>
              <a:ext cx="1581424" cy="6495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600" kern="1200" dirty="0"/>
                <a:t>CONSENTIMIENTO</a:t>
              </a: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6117A20D-08D0-604B-8E55-C0DC24B00CA7}"/>
              </a:ext>
            </a:extLst>
          </p:cNvPr>
          <p:cNvGrpSpPr/>
          <p:nvPr/>
        </p:nvGrpSpPr>
        <p:grpSpPr>
          <a:xfrm>
            <a:off x="4125813" y="1523708"/>
            <a:ext cx="1728449" cy="609933"/>
            <a:chOff x="465793" y="1959644"/>
            <a:chExt cx="2236470" cy="918626"/>
          </a:xfrm>
        </p:grpSpPr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621B1C83-045F-E341-8086-6C7512B29927}"/>
                </a:ext>
              </a:extLst>
            </p:cNvPr>
            <p:cNvSpPr/>
            <p:nvPr/>
          </p:nvSpPr>
          <p:spPr>
            <a:xfrm>
              <a:off x="465793" y="1959644"/>
              <a:ext cx="2236470" cy="91862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Elipse 4">
              <a:extLst>
                <a:ext uri="{FF2B5EF4-FFF2-40B4-BE49-F238E27FC236}">
                  <a16:creationId xmlns:a16="http://schemas.microsoft.com/office/drawing/2014/main" id="{F8BE8BC6-E1B8-5C4C-B7FA-9437B9B26FA5}"/>
                </a:ext>
              </a:extLst>
            </p:cNvPr>
            <p:cNvSpPr txBox="1"/>
            <p:nvPr/>
          </p:nvSpPr>
          <p:spPr>
            <a:xfrm>
              <a:off x="793316" y="2094174"/>
              <a:ext cx="1581424" cy="6495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600" kern="1200" dirty="0"/>
                <a:t>OBJETO</a:t>
              </a: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E0FBFFA6-C9E6-EA4A-A8AB-FEBD6F4A788D}"/>
              </a:ext>
            </a:extLst>
          </p:cNvPr>
          <p:cNvGrpSpPr/>
          <p:nvPr/>
        </p:nvGrpSpPr>
        <p:grpSpPr>
          <a:xfrm>
            <a:off x="6107387" y="1524239"/>
            <a:ext cx="1728449" cy="609933"/>
            <a:chOff x="465793" y="1959644"/>
            <a:chExt cx="2236470" cy="918626"/>
          </a:xfrm>
        </p:grpSpPr>
        <p:sp>
          <p:nvSpPr>
            <p:cNvPr id="27" name="Elipse 26">
              <a:extLst>
                <a:ext uri="{FF2B5EF4-FFF2-40B4-BE49-F238E27FC236}">
                  <a16:creationId xmlns:a16="http://schemas.microsoft.com/office/drawing/2014/main" id="{A38C1FBC-CADD-6644-9C09-8E6A241A6D4B}"/>
                </a:ext>
              </a:extLst>
            </p:cNvPr>
            <p:cNvSpPr/>
            <p:nvPr/>
          </p:nvSpPr>
          <p:spPr>
            <a:xfrm>
              <a:off x="465793" y="1959644"/>
              <a:ext cx="2236470" cy="91862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Elipse 4">
              <a:extLst>
                <a:ext uri="{FF2B5EF4-FFF2-40B4-BE49-F238E27FC236}">
                  <a16:creationId xmlns:a16="http://schemas.microsoft.com/office/drawing/2014/main" id="{87370071-168C-E94C-95F3-DB78532A3563}"/>
                </a:ext>
              </a:extLst>
            </p:cNvPr>
            <p:cNvSpPr txBox="1"/>
            <p:nvPr/>
          </p:nvSpPr>
          <p:spPr>
            <a:xfrm>
              <a:off x="793316" y="2094174"/>
              <a:ext cx="1581424" cy="6495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600" kern="1200" dirty="0"/>
                <a:t>CAUSA</a:t>
              </a: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AE7FF1DC-0F05-7442-BD4D-F3C12DB58848}"/>
              </a:ext>
            </a:extLst>
          </p:cNvPr>
          <p:cNvGrpSpPr/>
          <p:nvPr/>
        </p:nvGrpSpPr>
        <p:grpSpPr>
          <a:xfrm>
            <a:off x="8062315" y="1508642"/>
            <a:ext cx="1728449" cy="609933"/>
            <a:chOff x="465793" y="1959644"/>
            <a:chExt cx="2236470" cy="918626"/>
          </a:xfrm>
        </p:grpSpPr>
        <p:sp>
          <p:nvSpPr>
            <p:cNvPr id="30" name="Elipse 29">
              <a:extLst>
                <a:ext uri="{FF2B5EF4-FFF2-40B4-BE49-F238E27FC236}">
                  <a16:creationId xmlns:a16="http://schemas.microsoft.com/office/drawing/2014/main" id="{72682E44-67D9-D64D-84BF-C362B02B73CD}"/>
                </a:ext>
              </a:extLst>
            </p:cNvPr>
            <p:cNvSpPr/>
            <p:nvPr/>
          </p:nvSpPr>
          <p:spPr>
            <a:xfrm>
              <a:off x="465793" y="1959644"/>
              <a:ext cx="2236470" cy="91862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Elipse 4">
              <a:extLst>
                <a:ext uri="{FF2B5EF4-FFF2-40B4-BE49-F238E27FC236}">
                  <a16:creationId xmlns:a16="http://schemas.microsoft.com/office/drawing/2014/main" id="{52D156AC-35BC-E84E-9E53-6B20A7103AA5}"/>
                </a:ext>
              </a:extLst>
            </p:cNvPr>
            <p:cNvSpPr txBox="1"/>
            <p:nvPr/>
          </p:nvSpPr>
          <p:spPr>
            <a:xfrm>
              <a:off x="793316" y="2094174"/>
              <a:ext cx="1581424" cy="6495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600" kern="1200" dirty="0"/>
                <a:t>FORMA</a:t>
              </a:r>
            </a:p>
          </p:txBody>
        </p:sp>
      </p:grpSp>
      <p:pic>
        <p:nvPicPr>
          <p:cNvPr id="3080" name="Picture 8" descr="COVID-19, contratos internacionales y fuerza mayor - Confilegal">
            <a:extLst>
              <a:ext uri="{FF2B5EF4-FFF2-40B4-BE49-F238E27FC236}">
                <a16:creationId xmlns:a16="http://schemas.microsoft.com/office/drawing/2014/main" id="{FA319CEB-2F73-E44C-98CE-3037F16139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526" y="2703072"/>
            <a:ext cx="307518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642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Peluca de Juez Británico Blanca con Bucles">
            <a:extLst>
              <a:ext uri="{FF2B5EF4-FFF2-40B4-BE49-F238E27FC236}">
                <a16:creationId xmlns:a16="http://schemas.microsoft.com/office/drawing/2014/main" id="{63A4F555-679B-BB43-BD3A-263F5FD186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179" y="2475774"/>
            <a:ext cx="1968500" cy="130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9B676C31-98CE-294F-98D8-22377FC6BEBC}"/>
              </a:ext>
            </a:extLst>
          </p:cNvPr>
          <p:cNvSpPr txBox="1">
            <a:spLocks/>
          </p:cNvSpPr>
          <p:nvPr/>
        </p:nvSpPr>
        <p:spPr>
          <a:xfrm>
            <a:off x="904738" y="160745"/>
            <a:ext cx="7272309" cy="9094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b="1" dirty="0"/>
              <a:t>BREXIT</a:t>
            </a:r>
            <a:r>
              <a:rPr lang="es-ES" sz="2800" b="1" dirty="0"/>
              <a:t>: </a:t>
            </a:r>
            <a:r>
              <a:rPr lang="es-ES" sz="2400" b="1" dirty="0"/>
              <a:t>LITIGIOSIDAD post BREXIT/COVID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725A58D-000B-8A4D-B182-221066B8C5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5910" y="193598"/>
            <a:ext cx="3075184" cy="713971"/>
          </a:xfrm>
          <a:prstGeom prst="rect">
            <a:avLst/>
          </a:prstGeom>
        </p:spPr>
      </p:pic>
      <p:sp>
        <p:nvSpPr>
          <p:cNvPr id="15" name="Rectángulo 14">
            <a:extLst>
              <a:ext uri="{FF2B5EF4-FFF2-40B4-BE49-F238E27FC236}">
                <a16:creationId xmlns:a16="http://schemas.microsoft.com/office/drawing/2014/main" id="{CC194D14-13B6-374A-926D-657E3FA33168}"/>
              </a:ext>
            </a:extLst>
          </p:cNvPr>
          <p:cNvSpPr/>
          <p:nvPr/>
        </p:nvSpPr>
        <p:spPr>
          <a:xfrm>
            <a:off x="1784368" y="2641539"/>
            <a:ext cx="209005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700" dirty="0"/>
              <a:t>FUERZA MAYOR </a:t>
            </a:r>
          </a:p>
          <a:p>
            <a:pPr algn="ctr"/>
            <a:r>
              <a:rPr lang="es-ES" sz="1700" dirty="0" err="1"/>
              <a:t>Force</a:t>
            </a:r>
            <a:r>
              <a:rPr lang="es-ES" sz="1700" dirty="0"/>
              <a:t> </a:t>
            </a:r>
            <a:r>
              <a:rPr lang="es-ES" sz="1700" dirty="0" err="1"/>
              <a:t>majeure</a:t>
            </a:r>
            <a:endParaRPr lang="es-ES" sz="1700" dirty="0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C3301412-4474-694D-9108-231F04F97EC6}"/>
              </a:ext>
            </a:extLst>
          </p:cNvPr>
          <p:cNvSpPr/>
          <p:nvPr/>
        </p:nvSpPr>
        <p:spPr>
          <a:xfrm>
            <a:off x="6132009" y="2448501"/>
            <a:ext cx="5334001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700" dirty="0"/>
              <a:t>REBUS SIC ESTANTIBUS</a:t>
            </a:r>
          </a:p>
          <a:p>
            <a:pPr algn="ctr"/>
            <a:r>
              <a:rPr lang="es-ES" sz="1700" dirty="0" err="1"/>
              <a:t>Frustration</a:t>
            </a:r>
            <a:r>
              <a:rPr lang="es-ES" sz="1700" dirty="0"/>
              <a:t> of </a:t>
            </a:r>
            <a:r>
              <a:rPr lang="es-ES" sz="1700" dirty="0" err="1"/>
              <a:t>purposes</a:t>
            </a:r>
            <a:endParaRPr lang="es-ES" sz="1700" dirty="0"/>
          </a:p>
          <a:p>
            <a:pPr algn="ctr"/>
            <a:r>
              <a:rPr lang="es-ES" sz="1700" dirty="0"/>
              <a:t>    Principios Derecho europeo/UNIDROIT </a:t>
            </a:r>
          </a:p>
          <a:p>
            <a:pPr algn="ctr"/>
            <a:r>
              <a:rPr lang="es-ES" sz="1700" dirty="0"/>
              <a:t>Contratos internacionales</a:t>
            </a:r>
          </a:p>
          <a:p>
            <a:pPr algn="ctr"/>
            <a:endParaRPr lang="es-ES" sz="1700" dirty="0"/>
          </a:p>
        </p:txBody>
      </p: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FDB4E9FC-0435-5546-9815-FB6CA439ACFF}"/>
              </a:ext>
            </a:extLst>
          </p:cNvPr>
          <p:cNvCxnSpPr>
            <a:cxnSpLocks/>
          </p:cNvCxnSpPr>
          <p:nvPr/>
        </p:nvCxnSpPr>
        <p:spPr>
          <a:xfrm>
            <a:off x="974460" y="913444"/>
            <a:ext cx="8768630" cy="0"/>
          </a:xfrm>
          <a:prstGeom prst="line">
            <a:avLst/>
          </a:prstGeom>
          <a:ln w="44450">
            <a:solidFill>
              <a:srgbClr val="D3A8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ángulo 24">
            <a:extLst>
              <a:ext uri="{FF2B5EF4-FFF2-40B4-BE49-F238E27FC236}">
                <a16:creationId xmlns:a16="http://schemas.microsoft.com/office/drawing/2014/main" id="{23828645-18BC-4747-B9B1-D6F56270CEB1}"/>
              </a:ext>
            </a:extLst>
          </p:cNvPr>
          <p:cNvSpPr/>
          <p:nvPr/>
        </p:nvSpPr>
        <p:spPr>
          <a:xfrm>
            <a:off x="2372333" y="1178347"/>
            <a:ext cx="6267167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/>
              <a:t>¿RESCISIÓN O SUSPENSIÓN DEL CONTRATO? </a:t>
            </a:r>
          </a:p>
          <a:p>
            <a:pPr algn="ctr"/>
            <a:r>
              <a:rPr lang="es-ES" sz="1600" b="1" dirty="0"/>
              <a:t>¿RESPONSABILIDAD EXTRA/CONTRACTUAL POR DAÑOS Y PERJUICIOS?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9329DF00-769C-BE43-8141-D90B24BA1F7A}"/>
              </a:ext>
            </a:extLst>
          </p:cNvPr>
          <p:cNvSpPr/>
          <p:nvPr/>
        </p:nvSpPr>
        <p:spPr>
          <a:xfrm>
            <a:off x="4212095" y="1804527"/>
            <a:ext cx="227511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700" dirty="0"/>
              <a:t>PACTA SUNT SERVANDA</a:t>
            </a:r>
          </a:p>
          <a:p>
            <a:pPr algn="ctr"/>
            <a:r>
              <a:rPr lang="es-ES" sz="1700" dirty="0" err="1"/>
              <a:t>Consent</a:t>
            </a:r>
            <a:endParaRPr lang="es-ES" sz="1700" dirty="0"/>
          </a:p>
        </p:txBody>
      </p:sp>
      <p:graphicFrame>
        <p:nvGraphicFramePr>
          <p:cNvPr id="30" name="Tabla 11">
            <a:extLst>
              <a:ext uri="{FF2B5EF4-FFF2-40B4-BE49-F238E27FC236}">
                <a16:creationId xmlns:a16="http://schemas.microsoft.com/office/drawing/2014/main" id="{2D41E337-F2E7-0F4C-AC15-3C137D3D1A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74886"/>
              </p:ext>
            </p:extLst>
          </p:nvPr>
        </p:nvGraphicFramePr>
        <p:xfrm>
          <a:off x="361090" y="3877306"/>
          <a:ext cx="11360004" cy="2778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8526">
                  <a:extLst>
                    <a:ext uri="{9D8B030D-6E8A-4147-A177-3AD203B41FA5}">
                      <a16:colId xmlns:a16="http://schemas.microsoft.com/office/drawing/2014/main" val="1076300337"/>
                    </a:ext>
                  </a:extLst>
                </a:gridCol>
                <a:gridCol w="2471291">
                  <a:extLst>
                    <a:ext uri="{9D8B030D-6E8A-4147-A177-3AD203B41FA5}">
                      <a16:colId xmlns:a16="http://schemas.microsoft.com/office/drawing/2014/main" val="572415492"/>
                    </a:ext>
                  </a:extLst>
                </a:gridCol>
                <a:gridCol w="2988538">
                  <a:extLst>
                    <a:ext uri="{9D8B030D-6E8A-4147-A177-3AD203B41FA5}">
                      <a16:colId xmlns:a16="http://schemas.microsoft.com/office/drawing/2014/main" val="1434277377"/>
                    </a:ext>
                  </a:extLst>
                </a:gridCol>
                <a:gridCol w="2126456">
                  <a:extLst>
                    <a:ext uri="{9D8B030D-6E8A-4147-A177-3AD203B41FA5}">
                      <a16:colId xmlns:a16="http://schemas.microsoft.com/office/drawing/2014/main" val="3952688387"/>
                    </a:ext>
                  </a:extLst>
                </a:gridCol>
                <a:gridCol w="1655193">
                  <a:extLst>
                    <a:ext uri="{9D8B030D-6E8A-4147-A177-3AD203B41FA5}">
                      <a16:colId xmlns:a16="http://schemas.microsoft.com/office/drawing/2014/main" val="174088402"/>
                    </a:ext>
                  </a:extLst>
                </a:gridCol>
              </a:tblGrid>
              <a:tr h="298453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solidFill>
                            <a:schemeClr val="tx1"/>
                          </a:solidFill>
                        </a:rPr>
                        <a:t>FIN NORMA en RU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solidFill>
                            <a:schemeClr val="tx1"/>
                          </a:solidFill>
                        </a:rPr>
                        <a:t>AMBITO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solidFill>
                            <a:schemeClr val="tx1"/>
                          </a:solidFill>
                        </a:rPr>
                        <a:t>EFECTOS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solidFill>
                            <a:schemeClr val="tx1"/>
                          </a:solidFill>
                        </a:rPr>
                        <a:t>AREAS/SECTORES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solidFill>
                            <a:schemeClr val="tx1"/>
                          </a:solidFill>
                        </a:rPr>
                        <a:t>INSTRUMENTO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072707"/>
                  </a:ext>
                </a:extLst>
              </a:tr>
              <a:tr h="1166679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800" b="1" dirty="0">
                          <a:solidFill>
                            <a:schemeClr val="tx2"/>
                          </a:solidFill>
                        </a:rPr>
                        <a:t>Reglamento (CE) 593/2008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s-ES" sz="1800" b="1" dirty="0">
                        <a:solidFill>
                          <a:schemeClr val="tx2"/>
                        </a:solidFill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800" b="1" dirty="0">
                          <a:solidFill>
                            <a:schemeClr val="tx2"/>
                          </a:solidFill>
                        </a:rPr>
                        <a:t>Reglamento (UE) 1215/2012</a:t>
                      </a:r>
                      <a:r>
                        <a:rPr lang="es-ES" sz="1800" dirty="0">
                          <a:solidFill>
                            <a:schemeClr val="tx2"/>
                          </a:solidFill>
                        </a:rPr>
                        <a:t> </a:t>
                      </a:r>
                      <a:endParaRPr lang="es-E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s-ES" sz="1800" dirty="0"/>
                        <a:t>Competencia </a:t>
                      </a:r>
                    </a:p>
                    <a:p>
                      <a:pPr algn="ctr"/>
                      <a:r>
                        <a:rPr lang="es-ES" sz="1800" dirty="0"/>
                        <a:t>jurisdiccional común </a:t>
                      </a:r>
                    </a:p>
                    <a:p>
                      <a:pPr algn="ctr"/>
                      <a:r>
                        <a:rPr lang="es-ES" sz="1800" dirty="0"/>
                        <a:t>contratos internacionales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800" dirty="0"/>
                        <a:t>Menor flexibilidad elección jurisdicción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800" dirty="0"/>
                        <a:t>Menor previsibilidad de norma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800" dirty="0"/>
                        <a:t>Daños extracontractuales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800" dirty="0"/>
                        <a:t>Mayor lentitud y coste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lang="es-ES" sz="18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800" dirty="0"/>
                        <a:t>Laboral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800" dirty="0"/>
                        <a:t>Consumo</a:t>
                      </a:r>
                    </a:p>
                    <a:p>
                      <a:pPr algn="l"/>
                      <a:endParaRPr lang="es-ES" sz="18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800" dirty="0"/>
                        <a:t>Tour operadores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800" dirty="0"/>
                        <a:t>Seguros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800" dirty="0"/>
                        <a:t>Aviación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lang="es-ES" sz="1800" dirty="0"/>
                    </a:p>
                    <a:p>
                      <a:pPr algn="ctr"/>
                      <a:endParaRPr lang="es-ES" sz="1800" dirty="0"/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s-ES" sz="1800" dirty="0"/>
                        <a:t>EXEQUATOR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es-ES" sz="1800" dirty="0"/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s-ES" sz="1800" dirty="0"/>
                        <a:t>CONVENIOS BILATERALES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885907"/>
                  </a:ext>
                </a:extLst>
              </a:tr>
              <a:tr h="949622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800" b="1" dirty="0">
                          <a:solidFill>
                            <a:schemeClr val="tx2"/>
                          </a:solidFill>
                        </a:rPr>
                        <a:t>Reglamento (CE) 2015/848 </a:t>
                      </a:r>
                      <a:endParaRPr lang="es-E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s-ES" sz="1800" dirty="0"/>
                        <a:t>Insolvencia </a:t>
                      </a:r>
                    </a:p>
                    <a:p>
                      <a:pPr algn="ctr"/>
                      <a:r>
                        <a:rPr lang="es-ES" sz="1800" dirty="0"/>
                        <a:t>(cooperación y reconocimiento)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s-E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4391665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690848B6-12F7-EE43-BA37-8DE5646399D3}"/>
              </a:ext>
            </a:extLst>
          </p:cNvPr>
          <p:cNvSpPr txBox="1"/>
          <p:nvPr/>
        </p:nvSpPr>
        <p:spPr>
          <a:xfrm>
            <a:off x="6167245" y="2367346"/>
            <a:ext cx="6572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?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AEEC7BC-DF40-E44E-9F25-4A47D8A0C001}"/>
              </a:ext>
            </a:extLst>
          </p:cNvPr>
          <p:cNvSpPr txBox="1"/>
          <p:nvPr/>
        </p:nvSpPr>
        <p:spPr>
          <a:xfrm>
            <a:off x="3690614" y="3126720"/>
            <a:ext cx="6572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¿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BA06BEF-540F-C44E-BF2D-29CEFF7E9C37}"/>
              </a:ext>
            </a:extLst>
          </p:cNvPr>
          <p:cNvSpPr txBox="1"/>
          <p:nvPr/>
        </p:nvSpPr>
        <p:spPr>
          <a:xfrm>
            <a:off x="4019227" y="2395919"/>
            <a:ext cx="6572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¿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42C76B8B-19C2-9443-9DB2-1C4EC7CA2C6F}"/>
              </a:ext>
            </a:extLst>
          </p:cNvPr>
          <p:cNvSpPr txBox="1"/>
          <p:nvPr/>
        </p:nvSpPr>
        <p:spPr>
          <a:xfrm>
            <a:off x="6711631" y="3126719"/>
            <a:ext cx="6572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17274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BABD83F9-AB6E-6F4B-94D7-367141692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3870" y="2409913"/>
            <a:ext cx="6347084" cy="1533438"/>
          </a:xfrm>
          <a:prstGeom prst="rect">
            <a:avLst/>
          </a:prstGeom>
        </p:spPr>
      </p:pic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1C7DD438-0093-BF45-8647-773074B355B7}"/>
              </a:ext>
            </a:extLst>
          </p:cNvPr>
          <p:cNvSpPr txBox="1">
            <a:spLocks/>
          </p:cNvSpPr>
          <p:nvPr/>
        </p:nvSpPr>
        <p:spPr>
          <a:xfrm>
            <a:off x="2199759" y="1625862"/>
            <a:ext cx="7212660" cy="552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2400" b="1" dirty="0"/>
              <a:t>MUCHAS GRACIAS 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s-ES" sz="2400" dirty="0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BD4F4B66-A0DB-984E-826F-A34E8F5F41D1}"/>
              </a:ext>
            </a:extLst>
          </p:cNvPr>
          <p:cNvSpPr txBox="1">
            <a:spLocks/>
          </p:cNvSpPr>
          <p:nvPr/>
        </p:nvSpPr>
        <p:spPr>
          <a:xfrm>
            <a:off x="2134967" y="4505241"/>
            <a:ext cx="7173686" cy="6621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 dirty="0"/>
              <a:t>José </a:t>
            </a:r>
            <a:r>
              <a:rPr lang="es-ES" sz="2000" b="1" dirty="0" err="1"/>
              <a:t>Herraiz</a:t>
            </a:r>
            <a:r>
              <a:rPr lang="es-ES" sz="2000" b="1" dirty="0"/>
              <a:t>    </a:t>
            </a:r>
          </a:p>
          <a:p>
            <a:r>
              <a:rPr lang="es-ES" sz="2000" dirty="0"/>
              <a:t>abogado/economista </a:t>
            </a:r>
          </a:p>
          <a:p>
            <a:r>
              <a:rPr lang="es-ES" sz="2000" b="1" dirty="0"/>
              <a:t>(patrimonio/inversiones)</a:t>
            </a:r>
          </a:p>
        </p:txBody>
      </p:sp>
    </p:spTree>
    <p:extLst>
      <p:ext uri="{BB962C8B-B14F-4D97-AF65-F5344CB8AC3E}">
        <p14:creationId xmlns:p14="http://schemas.microsoft.com/office/powerpoint/2010/main" val="154417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ibujo De La Mano Del Apretón De Manos - Ejemplo Del Vector Ilustración del  Vector - Ilustración de mano, apretón: 98589218">
            <a:extLst>
              <a:ext uri="{FF2B5EF4-FFF2-40B4-BE49-F238E27FC236}">
                <a16:creationId xmlns:a16="http://schemas.microsoft.com/office/drawing/2014/main" id="{87E40A23-2EF6-914A-BA70-F537E1F60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3913" y="2551972"/>
            <a:ext cx="1438114" cy="1078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C48EFEF-3265-8643-8304-B8E1A00F3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977" y="396149"/>
            <a:ext cx="7219652" cy="632402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BREXIT: ACUERDO de RETIRADA  DLO 29 de 31.01.20</a:t>
            </a:r>
          </a:p>
        </p:txBody>
      </p:sp>
      <p:graphicFrame>
        <p:nvGraphicFramePr>
          <p:cNvPr id="18" name="Marcador de contenido 17">
            <a:extLst>
              <a:ext uri="{FF2B5EF4-FFF2-40B4-BE49-F238E27FC236}">
                <a16:creationId xmlns:a16="http://schemas.microsoft.com/office/drawing/2014/main" id="{B7E591F6-57BD-1E4E-BDE7-F5B22C43E9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7321474"/>
              </p:ext>
            </p:extLst>
          </p:nvPr>
        </p:nvGraphicFramePr>
        <p:xfrm>
          <a:off x="183583" y="2267686"/>
          <a:ext cx="10059874" cy="1527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FEAA7843-793A-BC48-90AF-02946E8332E7}"/>
              </a:ext>
            </a:extLst>
          </p:cNvPr>
          <p:cNvSpPr txBox="1">
            <a:spLocks/>
          </p:cNvSpPr>
          <p:nvPr/>
        </p:nvSpPr>
        <p:spPr>
          <a:xfrm>
            <a:off x="477981" y="2521526"/>
            <a:ext cx="5119255" cy="2937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s-ES" sz="1800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F0A503F8-D8A9-9E4F-B63F-B5C92A1CCAD2}"/>
              </a:ext>
            </a:extLst>
          </p:cNvPr>
          <p:cNvSpPr/>
          <p:nvPr/>
        </p:nvSpPr>
        <p:spPr>
          <a:xfrm>
            <a:off x="808552" y="4551235"/>
            <a:ext cx="60094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b="1" dirty="0">
                <a:ea typeface="Times New Roman" panose="02020603050405020304" pitchFamily="18" charset="0"/>
              </a:rPr>
              <a:t>Plena aplicabilidad </a:t>
            </a:r>
            <a:r>
              <a:rPr lang="es-ES" sz="1600" dirty="0">
                <a:ea typeface="Times New Roman" panose="02020603050405020304" pitchFamily="18" charset="0"/>
              </a:rPr>
              <a:t>de Derecho y Justicia U.E.  en R.U.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b="1" dirty="0">
                <a:ea typeface="Times New Roman" panose="02020603050405020304" pitchFamily="18" charset="0"/>
              </a:rPr>
              <a:t>Descartada prórroga adicional </a:t>
            </a:r>
            <a:r>
              <a:rPr lang="es-ES" sz="1600" dirty="0">
                <a:ea typeface="Times New Roman" panose="02020603050405020304" pitchFamily="18" charset="0"/>
              </a:rPr>
              <a:t>definitivamente.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dirty="0">
                <a:ea typeface="Times New Roman" panose="02020603050405020304" pitchFamily="18" charset="0"/>
              </a:rPr>
              <a:t>Negociación </a:t>
            </a:r>
            <a:r>
              <a:rPr lang="es-ES" sz="1600" b="1" dirty="0">
                <a:ea typeface="Times New Roman" panose="02020603050405020304" pitchFamily="18" charset="0"/>
              </a:rPr>
              <a:t>tratados bilaterales R.U.-3º países</a:t>
            </a:r>
            <a:r>
              <a:rPr lang="es-ES" sz="1600" dirty="0">
                <a:ea typeface="Times New Roman" panose="02020603050405020304" pitchFamily="18" charset="0"/>
              </a:rPr>
              <a:t>: vigencia a partir 01.01.21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251D6C77-4897-FD4A-BFDB-9CA8AB5E4A5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41277" y="284676"/>
            <a:ext cx="2650375" cy="754415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FC039A35-2863-784C-96C3-21DC1534A640}"/>
              </a:ext>
            </a:extLst>
          </p:cNvPr>
          <p:cNvSpPr/>
          <p:nvPr/>
        </p:nvSpPr>
        <p:spPr>
          <a:xfrm>
            <a:off x="7209602" y="4582013"/>
            <a:ext cx="44087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b="1" dirty="0"/>
              <a:t>Fin</a:t>
            </a:r>
            <a:r>
              <a:rPr lang="es-ES" sz="1600" b="1" dirty="0">
                <a:ea typeface="Times New Roman" panose="02020603050405020304" pitchFamily="18" charset="0"/>
              </a:rPr>
              <a:t> </a:t>
            </a:r>
            <a:r>
              <a:rPr lang="es-ES" sz="1600" b="1" dirty="0"/>
              <a:t>aplicación</a:t>
            </a:r>
            <a:r>
              <a:rPr lang="es-ES" sz="1600" b="1" dirty="0">
                <a:ea typeface="Times New Roman" panose="02020603050405020304" pitchFamily="18" charset="0"/>
              </a:rPr>
              <a:t> Derecho U.E. </a:t>
            </a:r>
            <a:r>
              <a:rPr lang="es-ES" sz="1600" dirty="0">
                <a:ea typeface="Times New Roman" panose="02020603050405020304" pitchFamily="18" charset="0"/>
              </a:rPr>
              <a:t>en R.U.:</a:t>
            </a:r>
          </a:p>
          <a:p>
            <a:pPr algn="just"/>
            <a:r>
              <a:rPr lang="es-ES" sz="1600" dirty="0">
                <a:ea typeface="Times New Roman" panose="02020603050405020304" pitchFamily="18" charset="0"/>
              </a:rPr>
              <a:t>       -Disposiciones Tratados, Reglamentos U.E.,           </a:t>
            </a:r>
          </a:p>
          <a:p>
            <a:pPr algn="just"/>
            <a:r>
              <a:rPr lang="es-ES" sz="1600" dirty="0">
                <a:ea typeface="Times New Roman" panose="02020603050405020304" pitchFamily="18" charset="0"/>
              </a:rPr>
              <a:t>        Directivas no transpuestas en R.U.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b="1" dirty="0"/>
              <a:t>Vigencia en R.U. de Directivas transpuestas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b="1" dirty="0">
                <a:ea typeface="Times New Roman" panose="02020603050405020304" pitchFamily="18" charset="0"/>
              </a:rPr>
              <a:t>Apertura a acuerdos bilaterales, </a:t>
            </a:r>
            <a:r>
              <a:rPr lang="es-ES" sz="1600" dirty="0">
                <a:ea typeface="Times New Roman" panose="02020603050405020304" pitchFamily="18" charset="0"/>
              </a:rPr>
              <a:t>según materia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16D63955-5664-8546-BDAA-4D5AEBEA8F22}"/>
              </a:ext>
            </a:extLst>
          </p:cNvPr>
          <p:cNvSpPr/>
          <p:nvPr/>
        </p:nvSpPr>
        <p:spPr>
          <a:xfrm>
            <a:off x="786780" y="4029968"/>
            <a:ext cx="6031175" cy="3693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>
                    <a:alpha val="87000"/>
                  </a:schemeClr>
                </a:solidFill>
              </a:rPr>
              <a:t>PRORROGA 2020: SALIDA PARCIAL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C01B5C9D-E9E6-D347-8947-B1B8A1269C01}"/>
              </a:ext>
            </a:extLst>
          </p:cNvPr>
          <p:cNvSpPr/>
          <p:nvPr/>
        </p:nvSpPr>
        <p:spPr>
          <a:xfrm>
            <a:off x="7298328" y="4029968"/>
            <a:ext cx="3942103" cy="3593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1">
                  <a:alpha val="87000"/>
                </a:schemeClr>
              </a:solidFill>
            </a:endParaRPr>
          </a:p>
          <a:p>
            <a:pPr algn="ctr"/>
            <a:r>
              <a:rPr lang="es-ES" b="1" dirty="0">
                <a:solidFill>
                  <a:schemeClr val="tx1">
                    <a:alpha val="87000"/>
                  </a:schemeClr>
                </a:solidFill>
              </a:rPr>
              <a:t>01/2021: SALIDA DEFINITIVA</a:t>
            </a:r>
          </a:p>
          <a:p>
            <a:pPr algn="ctr"/>
            <a:endParaRPr lang="es-ES" b="1" dirty="0">
              <a:solidFill>
                <a:schemeClr val="tx1">
                  <a:alpha val="87000"/>
                </a:schemeClr>
              </a:solidFill>
            </a:endParaRP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BFA046E9-1184-6A4B-8ABF-0DE6F0739F21}"/>
              </a:ext>
            </a:extLst>
          </p:cNvPr>
          <p:cNvCxnSpPr>
            <a:cxnSpLocks/>
          </p:cNvCxnSpPr>
          <p:nvPr/>
        </p:nvCxnSpPr>
        <p:spPr>
          <a:xfrm>
            <a:off x="754518" y="985892"/>
            <a:ext cx="9307287" cy="42659"/>
          </a:xfrm>
          <a:prstGeom prst="line">
            <a:avLst/>
          </a:prstGeom>
          <a:ln w="44450">
            <a:solidFill>
              <a:srgbClr val="D3A8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 16">
            <a:extLst>
              <a:ext uri="{FF2B5EF4-FFF2-40B4-BE49-F238E27FC236}">
                <a16:creationId xmlns:a16="http://schemas.microsoft.com/office/drawing/2014/main" id="{A0524B3C-A5E9-1D45-B16B-88B13C327B3B}"/>
              </a:ext>
            </a:extLst>
          </p:cNvPr>
          <p:cNvSpPr/>
          <p:nvPr/>
        </p:nvSpPr>
        <p:spPr>
          <a:xfrm>
            <a:off x="754517" y="1317168"/>
            <a:ext cx="10403339" cy="64367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>
                    <a:alpha val="87000"/>
                  </a:schemeClr>
                </a:solidFill>
              </a:rPr>
              <a:t>OBJETIVO</a:t>
            </a:r>
            <a:r>
              <a:rPr lang="es-ES" sz="2400" dirty="0">
                <a:solidFill>
                  <a:schemeClr val="tx1">
                    <a:alpha val="87000"/>
                  </a:schemeClr>
                </a:solidFill>
              </a:rPr>
              <a:t>: </a:t>
            </a:r>
            <a:r>
              <a:rPr lang="es-ES" b="1" dirty="0">
                <a:solidFill>
                  <a:schemeClr val="tx1">
                    <a:alpha val="87000"/>
                  </a:schemeClr>
                </a:solidFill>
              </a:rPr>
              <a:t>ACUERDO</a:t>
            </a:r>
            <a:r>
              <a:rPr lang="es-ES" sz="2400" dirty="0">
                <a:solidFill>
                  <a:schemeClr val="tx1">
                    <a:alpha val="87000"/>
                  </a:schemeClr>
                </a:solidFill>
              </a:rPr>
              <a:t> </a:t>
            </a:r>
            <a:r>
              <a:rPr lang="es-ES" b="1" dirty="0">
                <a:solidFill>
                  <a:schemeClr val="tx1">
                    <a:alpha val="87000"/>
                  </a:schemeClr>
                </a:solidFill>
              </a:rPr>
              <a:t>LIBRE</a:t>
            </a:r>
            <a:r>
              <a:rPr lang="es-ES" sz="2400" dirty="0">
                <a:solidFill>
                  <a:schemeClr val="tx1">
                    <a:alpha val="87000"/>
                  </a:schemeClr>
                </a:solidFill>
              </a:rPr>
              <a:t> </a:t>
            </a:r>
            <a:r>
              <a:rPr lang="es-ES" b="1" dirty="0">
                <a:solidFill>
                  <a:schemeClr val="tx1">
                    <a:alpha val="87000"/>
                  </a:schemeClr>
                </a:solidFill>
              </a:rPr>
              <a:t>COMERCIO/ECONÓMICO</a:t>
            </a:r>
          </a:p>
          <a:p>
            <a:pPr algn="ctr"/>
            <a:r>
              <a:rPr lang="es-ES" sz="1600" dirty="0">
                <a:solidFill>
                  <a:schemeClr val="tx1">
                    <a:alpha val="87000"/>
                  </a:schemeClr>
                </a:solidFill>
              </a:rPr>
              <a:t>Directrices de 23.03.2018 </a:t>
            </a:r>
            <a:r>
              <a:rPr lang="es-ES" sz="1600" b="1" dirty="0">
                <a:solidFill>
                  <a:schemeClr val="tx1">
                    <a:alpha val="87000"/>
                  </a:schemeClr>
                </a:solidFill>
              </a:rPr>
              <a:t>(§15</a:t>
            </a:r>
            <a:r>
              <a:rPr lang="es-ES" sz="1600" dirty="0">
                <a:solidFill>
                  <a:schemeClr val="tx1">
                    <a:alpha val="87000"/>
                  </a:schemeClr>
                </a:solidFill>
              </a:rPr>
              <a:t>)  y Conclusiones Consejo Europeo de 13.12.19</a:t>
            </a:r>
            <a:r>
              <a:rPr lang="es-ES" sz="1600" b="1" dirty="0">
                <a:solidFill>
                  <a:schemeClr val="tx1">
                    <a:alpha val="87000"/>
                  </a:schemeClr>
                </a:solidFill>
              </a:rPr>
              <a:t> (§2)</a:t>
            </a:r>
          </a:p>
        </p:txBody>
      </p:sp>
      <p:sp>
        <p:nvSpPr>
          <p:cNvPr id="19" name="Más 18">
            <a:extLst>
              <a:ext uri="{FF2B5EF4-FFF2-40B4-BE49-F238E27FC236}">
                <a16:creationId xmlns:a16="http://schemas.microsoft.com/office/drawing/2014/main" id="{D41CDF6F-968E-8B42-879F-ED6E36518350}"/>
              </a:ext>
            </a:extLst>
          </p:cNvPr>
          <p:cNvSpPr/>
          <p:nvPr/>
        </p:nvSpPr>
        <p:spPr>
          <a:xfrm>
            <a:off x="5146453" y="2618965"/>
            <a:ext cx="424543" cy="46216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Igual 19">
            <a:extLst>
              <a:ext uri="{FF2B5EF4-FFF2-40B4-BE49-F238E27FC236}">
                <a16:creationId xmlns:a16="http://schemas.microsoft.com/office/drawing/2014/main" id="{C48BF762-6592-824E-A734-ABA6AFA0AEDA}"/>
              </a:ext>
            </a:extLst>
          </p:cNvPr>
          <p:cNvSpPr/>
          <p:nvPr/>
        </p:nvSpPr>
        <p:spPr>
          <a:xfrm>
            <a:off x="7184487" y="2736965"/>
            <a:ext cx="710088" cy="31492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grpSp>
        <p:nvGrpSpPr>
          <p:cNvPr id="29" name="Grupo 28">
            <a:extLst>
              <a:ext uri="{FF2B5EF4-FFF2-40B4-BE49-F238E27FC236}">
                <a16:creationId xmlns:a16="http://schemas.microsoft.com/office/drawing/2014/main" id="{6C5A1D56-21D7-6B48-952E-0D20F7FDE950}"/>
              </a:ext>
            </a:extLst>
          </p:cNvPr>
          <p:cNvGrpSpPr/>
          <p:nvPr/>
        </p:nvGrpSpPr>
        <p:grpSpPr>
          <a:xfrm>
            <a:off x="8108731" y="2996128"/>
            <a:ext cx="1571026" cy="610800"/>
            <a:chOff x="5490238" y="793167"/>
            <a:chExt cx="1571026" cy="610800"/>
          </a:xfrm>
        </p:grpSpPr>
        <p:sp>
          <p:nvSpPr>
            <p:cNvPr id="30" name="Rectángulo redondeado 29">
              <a:extLst>
                <a:ext uri="{FF2B5EF4-FFF2-40B4-BE49-F238E27FC236}">
                  <a16:creationId xmlns:a16="http://schemas.microsoft.com/office/drawing/2014/main" id="{8C47D6C2-BBD8-BB4A-A2C2-9F1AF3340152}"/>
                </a:ext>
              </a:extLst>
            </p:cNvPr>
            <p:cNvSpPr/>
            <p:nvPr/>
          </p:nvSpPr>
          <p:spPr>
            <a:xfrm>
              <a:off x="5490238" y="793167"/>
              <a:ext cx="1571026" cy="610800"/>
            </a:xfrm>
            <a:prstGeom prst="roundRect">
              <a:avLst/>
            </a:prstGeom>
            <a:solidFill>
              <a:srgbClr val="4472C4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prstClr val="white">
                  <a:hueOff val="0"/>
                  <a:satOff val="0"/>
                  <a:lumOff val="0"/>
                  <a:alphaOff val="0"/>
                </a:prst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31" name="CuadroTexto 30">
              <a:extLst>
                <a:ext uri="{FF2B5EF4-FFF2-40B4-BE49-F238E27FC236}">
                  <a16:creationId xmlns:a16="http://schemas.microsoft.com/office/drawing/2014/main" id="{D6545835-9E63-A54D-B457-E9BCE5722D94}"/>
                </a:ext>
              </a:extLst>
            </p:cNvPr>
            <p:cNvSpPr txBox="1"/>
            <p:nvPr/>
          </p:nvSpPr>
          <p:spPr>
            <a:xfrm>
              <a:off x="5520055" y="822984"/>
              <a:ext cx="1511392" cy="5511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600" b="1" dirty="0">
                  <a:solidFill>
                    <a:prstClr val="white"/>
                  </a:solidFill>
                  <a:latin typeface="Calibri" panose="020F0502020204030204"/>
                </a:rPr>
                <a:t>¿ACUERDOS</a:t>
              </a:r>
            </a:p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600" b="1" kern="1200" dirty="0">
                  <a:solidFill>
                    <a:prstClr val="white"/>
                  </a:solidFill>
                  <a:latin typeface="Calibri" panose="020F0502020204030204"/>
                  <a:ea typeface="+mn-ea"/>
                  <a:cs typeface="+mn-cs"/>
                </a:rPr>
                <a:t>BILATERLES?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42439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831D9D-82E0-754A-9206-5A0175A94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263" y="406761"/>
            <a:ext cx="5068772" cy="632402"/>
          </a:xfrm>
        </p:spPr>
        <p:txBody>
          <a:bodyPr>
            <a:normAutofit fontScale="90000"/>
          </a:bodyPr>
          <a:lstStyle/>
          <a:p>
            <a:pPr algn="ctr"/>
            <a:r>
              <a:rPr lang="es-ES" sz="2400" dirty="0">
                <a:ln w="0"/>
                <a:solidFill>
                  <a:schemeClr val="dk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BREXIT</a:t>
            </a:r>
            <a:r>
              <a:rPr lang="es-ES" sz="2400" b="1" dirty="0"/>
              <a:t>: 5 </a:t>
            </a:r>
            <a:r>
              <a:rPr lang="es-ES" sz="2400" dirty="0"/>
              <a:t> </a:t>
            </a:r>
            <a:r>
              <a:rPr lang="es-ES" sz="2400" dirty="0">
                <a:ln w="0"/>
                <a:solidFill>
                  <a:schemeClr val="dk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PRINCIPIOS</a:t>
            </a:r>
            <a:r>
              <a:rPr lang="es-ES" sz="2400" dirty="0"/>
              <a:t> </a:t>
            </a:r>
            <a:r>
              <a:rPr lang="es-ES" sz="2400" dirty="0">
                <a:ln w="0"/>
                <a:solidFill>
                  <a:schemeClr val="dk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de</a:t>
            </a:r>
            <a:r>
              <a:rPr lang="es-ES" sz="2400" dirty="0"/>
              <a:t> </a:t>
            </a:r>
            <a:r>
              <a:rPr lang="es-ES" sz="2400" dirty="0">
                <a:ln w="0"/>
                <a:solidFill>
                  <a:schemeClr val="dk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NEGOCIACIÓN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8A20946-2ECC-364E-931F-B6B047EDF6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5352" y="337181"/>
            <a:ext cx="2650375" cy="713971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9516E495-1C2D-6D4A-B806-F86527BC872D}"/>
              </a:ext>
            </a:extLst>
          </p:cNvPr>
          <p:cNvCxnSpPr>
            <a:cxnSpLocks/>
          </p:cNvCxnSpPr>
          <p:nvPr/>
        </p:nvCxnSpPr>
        <p:spPr>
          <a:xfrm>
            <a:off x="740230" y="985892"/>
            <a:ext cx="9307287" cy="42659"/>
          </a:xfrm>
          <a:prstGeom prst="line">
            <a:avLst/>
          </a:prstGeom>
          <a:ln w="44450">
            <a:solidFill>
              <a:srgbClr val="D3A8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33773177-BC84-FE41-9636-D69147A792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7613159"/>
              </p:ext>
            </p:extLst>
          </p:nvPr>
        </p:nvGraphicFramePr>
        <p:xfrm>
          <a:off x="1533980" y="1120346"/>
          <a:ext cx="8744857" cy="4782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id="{4DF2DAC8-4201-144A-BF5A-F5FB5FCB86F0}"/>
              </a:ext>
            </a:extLst>
          </p:cNvPr>
          <p:cNvSpPr/>
          <p:nvPr/>
        </p:nvSpPr>
        <p:spPr>
          <a:xfrm>
            <a:off x="5004163" y="2002682"/>
            <a:ext cx="18448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dirty="0"/>
              <a:t>     No miembro U.E.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1B9A7D26-11AB-DF42-8635-F36B7ED45E40}"/>
              </a:ext>
            </a:extLst>
          </p:cNvPr>
          <p:cNvSpPr/>
          <p:nvPr/>
        </p:nvSpPr>
        <p:spPr>
          <a:xfrm>
            <a:off x="4810710" y="4192180"/>
            <a:ext cx="22944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1600" dirty="0"/>
              <a:t>Convalidación normas </a:t>
            </a:r>
          </a:p>
          <a:p>
            <a:pPr algn="ctr"/>
            <a:r>
              <a:rPr lang="es-ES" sz="1600" dirty="0"/>
              <a:t>nacionales entre Estados 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B0F0ECA-C8F4-5B4E-9CE6-D17067F3A7EB}"/>
              </a:ext>
            </a:extLst>
          </p:cNvPr>
          <p:cNvSpPr/>
          <p:nvPr/>
        </p:nvSpPr>
        <p:spPr>
          <a:xfrm>
            <a:off x="3641955" y="5545750"/>
            <a:ext cx="47026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/>
              <a:t>Territorio procedencia de persona/mercancía/servicio </a:t>
            </a:r>
          </a:p>
          <a:p>
            <a:pPr algn="ctr"/>
            <a:r>
              <a:rPr lang="es-ES" sz="1600" dirty="0"/>
              <a:t>según reglas unilaterales o acordadas entre países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9EACBD5B-841B-A646-8E6B-DBAD73173E72}"/>
              </a:ext>
            </a:extLst>
          </p:cNvPr>
          <p:cNvSpPr/>
          <p:nvPr/>
        </p:nvSpPr>
        <p:spPr>
          <a:xfrm>
            <a:off x="1492076" y="3983328"/>
            <a:ext cx="314246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dirty="0"/>
              <a:t>Condicionamiento de aplicación </a:t>
            </a:r>
          </a:p>
          <a:p>
            <a:pPr algn="ctr"/>
            <a:r>
              <a:rPr lang="es-ES" sz="1600" dirty="0"/>
              <a:t>Derecho interno de un Estado a persona nacional de tercer país, </a:t>
            </a:r>
          </a:p>
          <a:p>
            <a:pPr algn="ctr"/>
            <a:r>
              <a:rPr lang="es-ES" sz="1600" dirty="0"/>
              <a:t>al trato a nacionales de aquel Estado en ese tercer país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FD71501B-645C-094C-9A9B-05CED9A76F1D}"/>
              </a:ext>
            </a:extLst>
          </p:cNvPr>
          <p:cNvSpPr/>
          <p:nvPr/>
        </p:nvSpPr>
        <p:spPr>
          <a:xfrm>
            <a:off x="6922063" y="4125744"/>
            <a:ext cx="41182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dirty="0"/>
              <a:t>Proceso de aproximación/convergencia </a:t>
            </a:r>
          </a:p>
          <a:p>
            <a:pPr algn="ctr"/>
            <a:r>
              <a:rPr lang="es-ES" sz="1600" dirty="0"/>
              <a:t>de sistemas normativos vigentes </a:t>
            </a:r>
          </a:p>
          <a:p>
            <a:pPr algn="ctr"/>
            <a:r>
              <a:rPr lang="es-ES" sz="1600" dirty="0"/>
              <a:t>en grupo de países</a:t>
            </a:r>
          </a:p>
        </p:txBody>
      </p:sp>
    </p:spTree>
    <p:extLst>
      <p:ext uri="{BB962C8B-B14F-4D97-AF65-F5344CB8AC3E}">
        <p14:creationId xmlns:p14="http://schemas.microsoft.com/office/powerpoint/2010/main" val="3816739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41EFC6DC-4F9E-5640-A8DF-20778BDDD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470" y="377965"/>
            <a:ext cx="5068772" cy="632402"/>
          </a:xfrm>
        </p:spPr>
        <p:txBody>
          <a:bodyPr>
            <a:normAutofit/>
          </a:bodyPr>
          <a:lstStyle/>
          <a:p>
            <a:r>
              <a:rPr lang="es-ES" sz="2400" dirty="0">
                <a:ln w="0"/>
                <a:solidFill>
                  <a:schemeClr val="dk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BREXIT: UNA APROXIMACIÓN GENERAL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7C79665-4353-FF47-98EF-342F28E550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5352" y="337181"/>
            <a:ext cx="2650375" cy="713971"/>
          </a:xfrm>
          <a:prstGeom prst="rect">
            <a:avLst/>
          </a:prstGeom>
        </p:spPr>
      </p:pic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4DAC84E8-CCC2-EB44-B370-84F2A405A8A4}"/>
              </a:ext>
            </a:extLst>
          </p:cNvPr>
          <p:cNvCxnSpPr>
            <a:cxnSpLocks/>
          </p:cNvCxnSpPr>
          <p:nvPr/>
        </p:nvCxnSpPr>
        <p:spPr>
          <a:xfrm>
            <a:off x="740230" y="985892"/>
            <a:ext cx="9307287" cy="42659"/>
          </a:xfrm>
          <a:prstGeom prst="line">
            <a:avLst/>
          </a:prstGeom>
          <a:ln w="44450">
            <a:solidFill>
              <a:srgbClr val="D3A8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upo 16">
            <a:extLst>
              <a:ext uri="{FF2B5EF4-FFF2-40B4-BE49-F238E27FC236}">
                <a16:creationId xmlns:a16="http://schemas.microsoft.com/office/drawing/2014/main" id="{E3956F1F-808A-7843-9950-13C79E4C4B5F}"/>
              </a:ext>
            </a:extLst>
          </p:cNvPr>
          <p:cNvGrpSpPr/>
          <p:nvPr/>
        </p:nvGrpSpPr>
        <p:grpSpPr>
          <a:xfrm>
            <a:off x="6123439" y="1325674"/>
            <a:ext cx="3227509" cy="2569155"/>
            <a:chOff x="5178947" y="2264431"/>
            <a:chExt cx="3227509" cy="2076350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B0577216-9C60-3245-8830-031EBCBDFD6D}"/>
                </a:ext>
              </a:extLst>
            </p:cNvPr>
            <p:cNvSpPr/>
            <p:nvPr/>
          </p:nvSpPr>
          <p:spPr>
            <a:xfrm>
              <a:off x="5178947" y="2264431"/>
              <a:ext cx="2869324" cy="20763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F5DDF235-8E6E-C34D-AA3B-6B9EFFB31C3A}"/>
                </a:ext>
              </a:extLst>
            </p:cNvPr>
            <p:cNvSpPr txBox="1"/>
            <p:nvPr/>
          </p:nvSpPr>
          <p:spPr>
            <a:xfrm>
              <a:off x="5398759" y="2744234"/>
              <a:ext cx="3007697" cy="29848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itchFamily="2" charset="2"/>
                <a:buChar char="ü"/>
              </a:pPr>
              <a:r>
                <a:rPr lang="es-ES" dirty="0"/>
                <a:t>MOVILIDAD/RESIDENCIA</a:t>
              </a:r>
            </a:p>
          </p:txBody>
        </p:sp>
        <p:sp>
          <p:nvSpPr>
            <p:cNvPr id="20" name="CuadroTexto 19">
              <a:extLst>
                <a:ext uri="{FF2B5EF4-FFF2-40B4-BE49-F238E27FC236}">
                  <a16:creationId xmlns:a16="http://schemas.microsoft.com/office/drawing/2014/main" id="{7D9D1E13-6435-6D43-8124-D1C68787170C}"/>
                </a:ext>
              </a:extLst>
            </p:cNvPr>
            <p:cNvSpPr txBox="1"/>
            <p:nvPr/>
          </p:nvSpPr>
          <p:spPr>
            <a:xfrm>
              <a:off x="5421025" y="2413331"/>
              <a:ext cx="2723246" cy="29848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285750" indent="-285750">
                <a:buFont typeface="Wingdings" pitchFamily="2" charset="2"/>
                <a:buChar char="ü"/>
              </a:pPr>
              <a:r>
                <a:rPr lang="es-ES" dirty="0"/>
                <a:t>REQ. ADMINISTRATIVOS</a:t>
              </a:r>
            </a:p>
          </p:txBody>
        </p:sp>
        <p:sp>
          <p:nvSpPr>
            <p:cNvPr id="21" name="CuadroTexto 20">
              <a:extLst>
                <a:ext uri="{FF2B5EF4-FFF2-40B4-BE49-F238E27FC236}">
                  <a16:creationId xmlns:a16="http://schemas.microsoft.com/office/drawing/2014/main" id="{AD6B2BEB-1CCC-0D4A-8F0B-BF33B36F8007}"/>
                </a:ext>
              </a:extLst>
            </p:cNvPr>
            <p:cNvSpPr txBox="1"/>
            <p:nvPr/>
          </p:nvSpPr>
          <p:spPr>
            <a:xfrm>
              <a:off x="5412898" y="3066122"/>
              <a:ext cx="2601546" cy="29848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285750" indent="-285750">
                <a:buFont typeface="Wingdings" pitchFamily="2" charset="2"/>
                <a:buChar char="ü"/>
              </a:pPr>
              <a:r>
                <a:rPr lang="es-ES" dirty="0"/>
                <a:t>ASISTENCIA SANITARIA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F9532039-17F0-1143-8684-6B2AE89AAE19}"/>
                </a:ext>
              </a:extLst>
            </p:cNvPr>
            <p:cNvSpPr txBox="1"/>
            <p:nvPr/>
          </p:nvSpPr>
          <p:spPr>
            <a:xfrm>
              <a:off x="5455703" y="3821467"/>
              <a:ext cx="1569469" cy="29848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285750" indent="-285750">
                <a:buFont typeface="Wingdings" pitchFamily="2" charset="2"/>
                <a:buChar char="ü"/>
              </a:pPr>
              <a:r>
                <a:rPr lang="es-ES" dirty="0"/>
                <a:t>FISCALIDAD</a:t>
              </a:r>
            </a:p>
          </p:txBody>
        </p:sp>
        <p:sp>
          <p:nvSpPr>
            <p:cNvPr id="23" name="CuadroTexto 22">
              <a:extLst>
                <a:ext uri="{FF2B5EF4-FFF2-40B4-BE49-F238E27FC236}">
                  <a16:creationId xmlns:a16="http://schemas.microsoft.com/office/drawing/2014/main" id="{2DD0A4FD-2957-844F-BB29-884F750D9B86}"/>
                </a:ext>
              </a:extLst>
            </p:cNvPr>
            <p:cNvSpPr txBox="1"/>
            <p:nvPr/>
          </p:nvSpPr>
          <p:spPr>
            <a:xfrm>
              <a:off x="5455703" y="3439214"/>
              <a:ext cx="2302553" cy="29848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285750" indent="-285750">
                <a:buFont typeface="Wingdings" pitchFamily="2" charset="2"/>
                <a:buChar char="ü"/>
              </a:pPr>
              <a:r>
                <a:rPr lang="es-ES" dirty="0"/>
                <a:t>SEGURIDAD SOCIAL</a:t>
              </a: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79CEF016-0CCC-1F48-886E-48DA266B1EE7}"/>
              </a:ext>
            </a:extLst>
          </p:cNvPr>
          <p:cNvGrpSpPr/>
          <p:nvPr/>
        </p:nvGrpSpPr>
        <p:grpSpPr>
          <a:xfrm>
            <a:off x="6219439" y="3923783"/>
            <a:ext cx="2869324" cy="2299899"/>
            <a:chOff x="8983822" y="3685406"/>
            <a:chExt cx="2869324" cy="2069565"/>
          </a:xfrm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539D00E-44AC-4A4C-A291-2C0B4E1FACE8}"/>
                </a:ext>
              </a:extLst>
            </p:cNvPr>
            <p:cNvSpPr/>
            <p:nvPr/>
          </p:nvSpPr>
          <p:spPr>
            <a:xfrm>
              <a:off x="8983822" y="3685406"/>
              <a:ext cx="2869324" cy="20695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2" name="CuadroTexto 31">
              <a:extLst>
                <a:ext uri="{FF2B5EF4-FFF2-40B4-BE49-F238E27FC236}">
                  <a16:creationId xmlns:a16="http://schemas.microsoft.com/office/drawing/2014/main" id="{7CB7ACE0-8A60-1446-8F2F-7B54EA764EC9}"/>
                </a:ext>
              </a:extLst>
            </p:cNvPr>
            <p:cNvSpPr txBox="1"/>
            <p:nvPr/>
          </p:nvSpPr>
          <p:spPr>
            <a:xfrm>
              <a:off x="9237351" y="4517203"/>
              <a:ext cx="1569469" cy="33234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285750" indent="-285750">
                <a:buFont typeface="Wingdings" pitchFamily="2" charset="2"/>
                <a:buChar char="ü"/>
              </a:pPr>
              <a:r>
                <a:rPr lang="es-ES" dirty="0"/>
                <a:t>FISCALIDAD</a:t>
              </a:r>
            </a:p>
          </p:txBody>
        </p:sp>
        <p:sp>
          <p:nvSpPr>
            <p:cNvPr id="33" name="CuadroTexto 32">
              <a:extLst>
                <a:ext uri="{FF2B5EF4-FFF2-40B4-BE49-F238E27FC236}">
                  <a16:creationId xmlns:a16="http://schemas.microsoft.com/office/drawing/2014/main" id="{AA03DFDF-651F-0A4E-9C7B-2617D7B513CB}"/>
                </a:ext>
              </a:extLst>
            </p:cNvPr>
            <p:cNvSpPr txBox="1"/>
            <p:nvPr/>
          </p:nvSpPr>
          <p:spPr>
            <a:xfrm>
              <a:off x="9223061" y="4884790"/>
              <a:ext cx="1091261" cy="33234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285750" indent="-285750">
                <a:buFont typeface="Wingdings" pitchFamily="2" charset="2"/>
                <a:buChar char="ü"/>
              </a:pPr>
              <a:r>
                <a:rPr lang="es-ES" dirty="0"/>
                <a:t>DATOS</a:t>
              </a:r>
            </a:p>
          </p:txBody>
        </p:sp>
        <p:sp>
          <p:nvSpPr>
            <p:cNvPr id="34" name="CuadroTexto 33">
              <a:extLst>
                <a:ext uri="{FF2B5EF4-FFF2-40B4-BE49-F238E27FC236}">
                  <a16:creationId xmlns:a16="http://schemas.microsoft.com/office/drawing/2014/main" id="{42668A32-33B2-0045-B6BD-48904B1857E4}"/>
                </a:ext>
              </a:extLst>
            </p:cNvPr>
            <p:cNvSpPr txBox="1"/>
            <p:nvPr/>
          </p:nvSpPr>
          <p:spPr>
            <a:xfrm>
              <a:off x="9259825" y="4159825"/>
              <a:ext cx="2302553" cy="33234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285750" indent="-285750">
                <a:buFont typeface="Wingdings" pitchFamily="2" charset="2"/>
                <a:buChar char="ü"/>
              </a:pPr>
              <a:r>
                <a:rPr lang="es-ES" dirty="0"/>
                <a:t>SEGURIDAD SOCIAL</a:t>
              </a:r>
            </a:p>
          </p:txBody>
        </p:sp>
      </p:grpSp>
      <p:sp>
        <p:nvSpPr>
          <p:cNvPr id="38" name="CuadroTexto 37">
            <a:extLst>
              <a:ext uri="{FF2B5EF4-FFF2-40B4-BE49-F238E27FC236}">
                <a16:creationId xmlns:a16="http://schemas.microsoft.com/office/drawing/2014/main" id="{00431757-532B-5940-B5E7-B3A2576FAF7E}"/>
              </a:ext>
            </a:extLst>
          </p:cNvPr>
          <p:cNvSpPr txBox="1"/>
          <p:nvPr/>
        </p:nvSpPr>
        <p:spPr>
          <a:xfrm>
            <a:off x="6486638" y="4107431"/>
            <a:ext cx="2723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dirty="0"/>
              <a:t>REQ. ADMINISTRATIVOS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9B63541C-73EE-B846-BA5D-2B8B404904DF}"/>
              </a:ext>
            </a:extLst>
          </p:cNvPr>
          <p:cNvSpPr txBox="1"/>
          <p:nvPr/>
        </p:nvSpPr>
        <p:spPr>
          <a:xfrm>
            <a:off x="6502606" y="5676538"/>
            <a:ext cx="2221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dirty="0"/>
              <a:t>LITIGIOSIDAD</a:t>
            </a:r>
          </a:p>
        </p:txBody>
      </p:sp>
      <p:sp>
        <p:nvSpPr>
          <p:cNvPr id="42" name="Llamada de flecha a la derecha 41">
            <a:extLst>
              <a:ext uri="{FF2B5EF4-FFF2-40B4-BE49-F238E27FC236}">
                <a16:creationId xmlns:a16="http://schemas.microsoft.com/office/drawing/2014/main" id="{7625FF52-1014-A64B-98F5-EC7F970E757F}"/>
              </a:ext>
            </a:extLst>
          </p:cNvPr>
          <p:cNvSpPr/>
          <p:nvPr/>
        </p:nvSpPr>
        <p:spPr>
          <a:xfrm>
            <a:off x="3445625" y="1673279"/>
            <a:ext cx="2650375" cy="1843039"/>
          </a:xfrm>
          <a:prstGeom prst="rightArrowCallout">
            <a:avLst>
              <a:gd name="adj1" fmla="val 6578"/>
              <a:gd name="adj2" fmla="val 25000"/>
              <a:gd name="adj3" fmla="val 30894"/>
              <a:gd name="adj4" fmla="val 7851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CONSUMIDORES</a:t>
            </a:r>
          </a:p>
          <a:p>
            <a:pPr algn="ctr"/>
            <a:endParaRPr lang="es-ES" dirty="0">
              <a:solidFill>
                <a:schemeClr val="tx1"/>
              </a:solidFill>
            </a:endParaRPr>
          </a:p>
          <a:p>
            <a:pPr algn="ctr"/>
            <a:r>
              <a:rPr lang="es-ES" dirty="0">
                <a:solidFill>
                  <a:schemeClr val="tx1"/>
                </a:solidFill>
              </a:rPr>
              <a:t>TRABAJADORES</a:t>
            </a:r>
          </a:p>
          <a:p>
            <a:pPr algn="ctr"/>
            <a:endParaRPr lang="es-ES" dirty="0">
              <a:solidFill>
                <a:schemeClr val="tx1"/>
              </a:solidFill>
            </a:endParaRPr>
          </a:p>
          <a:p>
            <a:pPr algn="ctr"/>
            <a:r>
              <a:rPr lang="es-ES" dirty="0">
                <a:solidFill>
                  <a:schemeClr val="tx1"/>
                </a:solidFill>
              </a:rPr>
              <a:t>INVERSORES</a:t>
            </a:r>
          </a:p>
        </p:txBody>
      </p:sp>
      <p:sp>
        <p:nvSpPr>
          <p:cNvPr id="44" name="Llamada de flecha a la derecha 43">
            <a:extLst>
              <a:ext uri="{FF2B5EF4-FFF2-40B4-BE49-F238E27FC236}">
                <a16:creationId xmlns:a16="http://schemas.microsoft.com/office/drawing/2014/main" id="{BD4253B7-79AE-7443-B732-9D6A6323DD67}"/>
              </a:ext>
            </a:extLst>
          </p:cNvPr>
          <p:cNvSpPr/>
          <p:nvPr/>
        </p:nvSpPr>
        <p:spPr>
          <a:xfrm>
            <a:off x="3476676" y="4131883"/>
            <a:ext cx="2650375" cy="1843039"/>
          </a:xfrm>
          <a:prstGeom prst="rightArrowCallout">
            <a:avLst>
              <a:gd name="adj1" fmla="val 6578"/>
              <a:gd name="adj2" fmla="val 25000"/>
              <a:gd name="adj3" fmla="val 30894"/>
              <a:gd name="adj4" fmla="val 7851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  <a:p>
            <a:pPr algn="ctr"/>
            <a:endParaRPr lang="es-ES" dirty="0">
              <a:solidFill>
                <a:schemeClr val="tx1"/>
              </a:solidFill>
            </a:endParaRPr>
          </a:p>
          <a:p>
            <a:pPr algn="ctr"/>
            <a:r>
              <a:rPr lang="es-ES" dirty="0">
                <a:solidFill>
                  <a:schemeClr val="tx1"/>
                </a:solidFill>
              </a:rPr>
              <a:t>PRESTADORES SERVICIOS</a:t>
            </a:r>
          </a:p>
          <a:p>
            <a:pPr algn="ctr"/>
            <a:endParaRPr lang="es-ES" dirty="0">
              <a:solidFill>
                <a:schemeClr val="tx1"/>
              </a:solidFill>
            </a:endParaRPr>
          </a:p>
          <a:p>
            <a:pPr algn="ctr"/>
            <a:r>
              <a:rPr lang="es-ES" dirty="0">
                <a:solidFill>
                  <a:schemeClr val="tx1"/>
                </a:solidFill>
              </a:rPr>
              <a:t>EMPLEADORES</a:t>
            </a:r>
          </a:p>
          <a:p>
            <a:pPr algn="ctr"/>
            <a:endParaRPr lang="es-ES" dirty="0">
              <a:solidFill>
                <a:schemeClr val="tx1"/>
              </a:solidFill>
            </a:endParaRPr>
          </a:p>
          <a:p>
            <a:pPr algn="ctr"/>
            <a:r>
              <a:rPr lang="es-ES" dirty="0">
                <a:solidFill>
                  <a:schemeClr val="tx1"/>
                </a:solidFill>
              </a:rPr>
              <a:t>INVERSORES</a:t>
            </a:r>
          </a:p>
          <a:p>
            <a:pPr algn="ctr"/>
            <a:endParaRPr lang="es-ES" dirty="0">
              <a:solidFill>
                <a:schemeClr val="tx1"/>
              </a:solidFill>
            </a:endParaRPr>
          </a:p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2050" name="Picture 2" descr="Gafas, Tostado, Saludos, Alcohol">
            <a:extLst>
              <a:ext uri="{FF2B5EF4-FFF2-40B4-BE49-F238E27FC236}">
                <a16:creationId xmlns:a16="http://schemas.microsoft.com/office/drawing/2014/main" id="{93F52787-8C50-5E4A-BB80-ADCA6B7C7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9163" y="1391891"/>
            <a:ext cx="1856564" cy="1177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ocial: Las sorprendentes razones por las que los aviones son blancos">
            <a:extLst>
              <a:ext uri="{FF2B5EF4-FFF2-40B4-BE49-F238E27FC236}">
                <a16:creationId xmlns:a16="http://schemas.microsoft.com/office/drawing/2014/main" id="{4FE23D66-1BAD-2C4F-8A3B-60516C0654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907" y="2762519"/>
            <a:ext cx="1749075" cy="979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6" descr="Hoteles en Cambrils - Alojamientos y Hoteles Baratos | Destinia">
            <a:extLst>
              <a:ext uri="{FF2B5EF4-FFF2-40B4-BE49-F238E27FC236}">
                <a16:creationId xmlns:a16="http://schemas.microsoft.com/office/drawing/2014/main" id="{3786D88D-16D7-E640-A28D-B16F3EE4FB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9164" y="2721406"/>
            <a:ext cx="1856564" cy="1173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" descr="Social: Las sorprendentes razones por las que los aviones son blancos">
            <a:extLst>
              <a:ext uri="{FF2B5EF4-FFF2-40B4-BE49-F238E27FC236}">
                <a16:creationId xmlns:a16="http://schemas.microsoft.com/office/drawing/2014/main" id="{EB8AA0B0-DDB4-1448-990E-E7CCC98392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9163" y="4034315"/>
            <a:ext cx="1802819" cy="979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Alternativas a touroperadores y OTA? | Blog Quonext">
            <a:extLst>
              <a:ext uri="{FF2B5EF4-FFF2-40B4-BE49-F238E27FC236}">
                <a16:creationId xmlns:a16="http://schemas.microsoft.com/office/drawing/2014/main" id="{28A9DBC9-C203-CF4E-8C5F-2B156FEA06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6380" y="5207367"/>
            <a:ext cx="2142211" cy="1088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Un 33% de las franquicias de agencias de viajes en España se han  internacionalizado | Puntocomunica: Comunicación 2.0">
            <a:extLst>
              <a:ext uri="{FF2B5EF4-FFF2-40B4-BE49-F238E27FC236}">
                <a16:creationId xmlns:a16="http://schemas.microsoft.com/office/drawing/2014/main" id="{1C6CA640-A3A3-4D48-91E8-48A97C666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76" y="4042219"/>
            <a:ext cx="2831156" cy="1943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0" descr="Certificación Experto en Gestión de Agencia de Viajes 2.0">
            <a:extLst>
              <a:ext uri="{FF2B5EF4-FFF2-40B4-BE49-F238E27FC236}">
                <a16:creationId xmlns:a16="http://schemas.microsoft.com/office/drawing/2014/main" id="{4BEAE2E8-6AE4-044C-9CA8-970D7EA26A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70" y="1776368"/>
            <a:ext cx="1864435" cy="1667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4415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BEA50C-47B5-634B-BFD2-9BE202F5C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546" y="358198"/>
            <a:ext cx="7914911" cy="909493"/>
          </a:xfrm>
        </p:spPr>
        <p:txBody>
          <a:bodyPr>
            <a:normAutofit/>
          </a:bodyPr>
          <a:lstStyle/>
          <a:p>
            <a:r>
              <a:rPr lang="es-ES" sz="2400" dirty="0">
                <a:ln w="0"/>
                <a:solidFill>
                  <a:schemeClr val="dk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BREXIT</a:t>
            </a:r>
            <a:r>
              <a:rPr lang="es-ES" sz="2400" b="1" dirty="0"/>
              <a:t>: </a:t>
            </a:r>
            <a:r>
              <a:rPr lang="es-ES" sz="2400" dirty="0">
                <a:ln w="0"/>
                <a:solidFill>
                  <a:schemeClr val="dk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PERSONAS</a:t>
            </a:r>
            <a:r>
              <a:rPr lang="es-ES" sz="2400" b="1" dirty="0"/>
              <a:t> (I) – </a:t>
            </a:r>
            <a:r>
              <a:rPr lang="es-ES" sz="2400" dirty="0">
                <a:ln w="0"/>
                <a:solidFill>
                  <a:schemeClr val="dk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Movimiento</a:t>
            </a:r>
            <a:r>
              <a:rPr lang="es-ES" sz="2400" b="1" dirty="0"/>
              <a:t> y </a:t>
            </a:r>
            <a:r>
              <a:rPr lang="es-ES" sz="2400" dirty="0">
                <a:ln w="0"/>
                <a:solidFill>
                  <a:schemeClr val="dk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residencia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A1BB34A-B78A-EE48-8705-29409CE793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9143" y="353433"/>
            <a:ext cx="2650375" cy="713971"/>
          </a:xfrm>
          <a:prstGeom prst="rect">
            <a:avLst/>
          </a:prstGeom>
        </p:spPr>
      </p:pic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7D8EFA41-023E-8D4B-9718-1B45B3C362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27336"/>
              </p:ext>
            </p:extLst>
          </p:nvPr>
        </p:nvGraphicFramePr>
        <p:xfrm>
          <a:off x="1219200" y="1529141"/>
          <a:ext cx="10243458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0736">
                  <a:extLst>
                    <a:ext uri="{9D8B030D-6E8A-4147-A177-3AD203B41FA5}">
                      <a16:colId xmlns:a16="http://schemas.microsoft.com/office/drawing/2014/main" val="1817714229"/>
                    </a:ext>
                  </a:extLst>
                </a:gridCol>
                <a:gridCol w="3290397">
                  <a:extLst>
                    <a:ext uri="{9D8B030D-6E8A-4147-A177-3AD203B41FA5}">
                      <a16:colId xmlns:a16="http://schemas.microsoft.com/office/drawing/2014/main" val="7117780"/>
                    </a:ext>
                  </a:extLst>
                </a:gridCol>
                <a:gridCol w="2805604">
                  <a:extLst>
                    <a:ext uri="{9D8B030D-6E8A-4147-A177-3AD203B41FA5}">
                      <a16:colId xmlns:a16="http://schemas.microsoft.com/office/drawing/2014/main" val="2369474566"/>
                    </a:ext>
                  </a:extLst>
                </a:gridCol>
                <a:gridCol w="2186721">
                  <a:extLst>
                    <a:ext uri="{9D8B030D-6E8A-4147-A177-3AD203B41FA5}">
                      <a16:colId xmlns:a16="http://schemas.microsoft.com/office/drawing/2014/main" val="3963976533"/>
                    </a:ext>
                  </a:extLst>
                </a:gridCol>
              </a:tblGrid>
              <a:tr h="3536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MOVIMIENTO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Excepciones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Notas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Libertad movimiento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883615"/>
                  </a:ext>
                </a:extLst>
              </a:tr>
              <a:tr h="412871">
                <a:tc rowSpan="5"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  <a:p>
                      <a:pPr algn="ctr"/>
                      <a:r>
                        <a:rPr lang="es-ES" sz="1600" b="1" dirty="0"/>
                        <a:t>FIN </a:t>
                      </a:r>
                    </a:p>
                    <a:p>
                      <a:pPr algn="ctr"/>
                      <a:endParaRPr lang="es-ES" sz="1600" b="1" dirty="0"/>
                    </a:p>
                    <a:p>
                      <a:pPr algn="ctr"/>
                      <a:r>
                        <a:rPr lang="es-ES" sz="1600" b="1" dirty="0"/>
                        <a:t>LIBRE </a:t>
                      </a:r>
                    </a:p>
                    <a:p>
                      <a:pPr algn="ctr"/>
                      <a:endParaRPr lang="es-ES" sz="1600" b="1" dirty="0"/>
                    </a:p>
                    <a:p>
                      <a:pPr algn="ctr"/>
                      <a:r>
                        <a:rPr lang="es-ES" sz="1600" b="1" dirty="0"/>
                        <a:t>CIRCULACIÓN</a:t>
                      </a:r>
                    </a:p>
                    <a:p>
                      <a:pPr algn="ctr"/>
                      <a:endParaRPr lang="es-ES" sz="1600" b="1" dirty="0"/>
                    </a:p>
                    <a:p>
                      <a:pPr algn="ctr"/>
                      <a:r>
                        <a:rPr lang="es-ES" sz="1600" b="1" dirty="0"/>
                        <a:t>PERSONAS</a:t>
                      </a:r>
                    </a:p>
                    <a:p>
                      <a:pPr algn="ctr"/>
                      <a:endParaRPr lang="es-E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Estancia corta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&lt;90/180 días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Ok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09732"/>
                  </a:ext>
                </a:extLst>
              </a:tr>
              <a:tr h="319763">
                <a:tc v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Nacionales R.U., doble nacionalidad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8298269"/>
                  </a:ext>
                </a:extLst>
              </a:tr>
              <a:tr h="552318">
                <a:tc v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  <a:p>
                      <a:pPr algn="ctr"/>
                      <a:r>
                        <a:rPr lang="es-ES" dirty="0"/>
                        <a:t>FIN </a:t>
                      </a:r>
                    </a:p>
                    <a:p>
                      <a:pPr algn="ctr"/>
                      <a:endParaRPr lang="es-ES" dirty="0"/>
                    </a:p>
                    <a:p>
                      <a:pPr algn="ctr"/>
                      <a:r>
                        <a:rPr lang="es-ES" dirty="0"/>
                        <a:t>LIBRE </a:t>
                      </a:r>
                    </a:p>
                    <a:p>
                      <a:pPr algn="ctr"/>
                      <a:endParaRPr lang="es-ES" dirty="0"/>
                    </a:p>
                    <a:p>
                      <a:pPr algn="ctr"/>
                      <a:r>
                        <a:rPr lang="es-ES" dirty="0"/>
                        <a:t>CIRCULACIÓN</a:t>
                      </a:r>
                    </a:p>
                    <a:p>
                      <a:pPr algn="ctr"/>
                      <a:endParaRPr lang="es-ES" dirty="0"/>
                    </a:p>
                    <a:p>
                      <a:pPr algn="ctr"/>
                      <a:r>
                        <a:rPr lang="es-ES" dirty="0"/>
                        <a:t>PERSONAS</a:t>
                      </a:r>
                    </a:p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Familiares de nacionales R.U.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Aun residentes en  países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Elevada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1378449"/>
                  </a:ext>
                </a:extLst>
              </a:tr>
              <a:tr h="353678">
                <a:tc v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Permiso conducir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Desde retirada R.U.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9m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862124"/>
                  </a:ext>
                </a:extLst>
              </a:tr>
              <a:tr h="552318">
                <a:tc v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Larga estancia &gt;90 días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Trabajo, estudio, investigación,</a:t>
                      </a:r>
                    </a:p>
                    <a:p>
                      <a:pPr algn="ctr"/>
                      <a:r>
                        <a:rPr lang="es-ES" sz="1600" dirty="0"/>
                        <a:t>etc... Si reciprocidad R.U.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Según autorización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5579574"/>
                  </a:ext>
                </a:extLst>
              </a:tr>
            </a:tbl>
          </a:graphicData>
        </a:graphic>
      </p:graphicFrame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B063AF46-43A5-0744-9F0C-74E713049CE1}"/>
              </a:ext>
            </a:extLst>
          </p:cNvPr>
          <p:cNvCxnSpPr>
            <a:cxnSpLocks/>
          </p:cNvCxnSpPr>
          <p:nvPr/>
        </p:nvCxnSpPr>
        <p:spPr>
          <a:xfrm>
            <a:off x="827316" y="1062091"/>
            <a:ext cx="9307287" cy="42659"/>
          </a:xfrm>
          <a:prstGeom prst="line">
            <a:avLst/>
          </a:prstGeom>
          <a:ln w="44450">
            <a:solidFill>
              <a:srgbClr val="D3A8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a 8">
            <a:extLst>
              <a:ext uri="{FF2B5EF4-FFF2-40B4-BE49-F238E27FC236}">
                <a16:creationId xmlns:a16="http://schemas.microsoft.com/office/drawing/2014/main" id="{47E28306-0547-2142-91E2-4A933971F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217882"/>
              </p:ext>
            </p:extLst>
          </p:nvPr>
        </p:nvGraphicFramePr>
        <p:xfrm>
          <a:off x="1219199" y="4604564"/>
          <a:ext cx="9655629" cy="1147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1095">
                  <a:extLst>
                    <a:ext uri="{9D8B030D-6E8A-4147-A177-3AD203B41FA5}">
                      <a16:colId xmlns:a16="http://schemas.microsoft.com/office/drawing/2014/main" val="1187511987"/>
                    </a:ext>
                  </a:extLst>
                </a:gridCol>
                <a:gridCol w="2405287">
                  <a:extLst>
                    <a:ext uri="{9D8B030D-6E8A-4147-A177-3AD203B41FA5}">
                      <a16:colId xmlns:a16="http://schemas.microsoft.com/office/drawing/2014/main" val="2653198578"/>
                    </a:ext>
                  </a:extLst>
                </a:gridCol>
                <a:gridCol w="2586330">
                  <a:extLst>
                    <a:ext uri="{9D8B030D-6E8A-4147-A177-3AD203B41FA5}">
                      <a16:colId xmlns:a16="http://schemas.microsoft.com/office/drawing/2014/main" val="3881329080"/>
                    </a:ext>
                  </a:extLst>
                </a:gridCol>
                <a:gridCol w="2032917">
                  <a:extLst>
                    <a:ext uri="{9D8B030D-6E8A-4147-A177-3AD203B41FA5}">
                      <a16:colId xmlns:a16="http://schemas.microsoft.com/office/drawing/2014/main" val="2846623574"/>
                    </a:ext>
                  </a:extLst>
                </a:gridCol>
              </a:tblGrid>
              <a:tr h="405767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RESIDENCIA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Normativa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Requisitos máximos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Requisitos mínimos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040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ESP-nacionales R.U.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RDL 5/2019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Definitiva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21 meses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1710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R.U.- nacionales E.U.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Settlement</a:t>
                      </a:r>
                      <a:r>
                        <a:rPr lang="es-ES" dirty="0"/>
                        <a:t> </a:t>
                      </a:r>
                      <a:r>
                        <a:rPr lang="es-ES" dirty="0" err="1"/>
                        <a:t>Scheme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Settled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Pre-</a:t>
                      </a:r>
                      <a:r>
                        <a:rPr lang="es-ES" dirty="0" err="1"/>
                        <a:t>settled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317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246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ángulo 25">
            <a:extLst>
              <a:ext uri="{FF2B5EF4-FFF2-40B4-BE49-F238E27FC236}">
                <a16:creationId xmlns:a16="http://schemas.microsoft.com/office/drawing/2014/main" id="{90471E83-8BD5-3F48-8196-91191004827F}"/>
              </a:ext>
            </a:extLst>
          </p:cNvPr>
          <p:cNvSpPr/>
          <p:nvPr/>
        </p:nvSpPr>
        <p:spPr>
          <a:xfrm>
            <a:off x="5954482" y="4419599"/>
            <a:ext cx="2054009" cy="64634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1">
                    <a:alpha val="87000"/>
                  </a:schemeClr>
                </a:solidFill>
              </a:rPr>
              <a:t>EMPLEADO:</a:t>
            </a:r>
          </a:p>
          <a:p>
            <a:pPr algn="ctr"/>
            <a:r>
              <a:rPr lang="es-ES" sz="1600" b="1" dirty="0">
                <a:solidFill>
                  <a:schemeClr val="tx1">
                    <a:alpha val="87000"/>
                  </a:schemeClr>
                </a:solidFill>
              </a:rPr>
              <a:t>Costes y Prestaciones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1AB3F2A2-B78C-304B-BBB4-D3B373CFE840}"/>
              </a:ext>
            </a:extLst>
          </p:cNvPr>
          <p:cNvSpPr/>
          <p:nvPr/>
        </p:nvSpPr>
        <p:spPr>
          <a:xfrm>
            <a:off x="8796785" y="4419599"/>
            <a:ext cx="2441797" cy="64634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1">
                    <a:alpha val="87000"/>
                  </a:schemeClr>
                </a:solidFill>
              </a:rPr>
              <a:t>EMPRESA:</a:t>
            </a:r>
          </a:p>
          <a:p>
            <a:pPr algn="ctr"/>
            <a:r>
              <a:rPr lang="es-ES" sz="1600" b="1" dirty="0">
                <a:solidFill>
                  <a:schemeClr val="tx1">
                    <a:alpha val="87000"/>
                  </a:schemeClr>
                </a:solidFill>
              </a:rPr>
              <a:t>Costes y responsabilidades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4B9599-5BE4-494C-AEB2-1020C3962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888" y="1696915"/>
            <a:ext cx="10306542" cy="1424560"/>
          </a:xfrm>
        </p:spPr>
        <p:txBody>
          <a:bodyPr>
            <a:noAutofit/>
          </a:bodyPr>
          <a:lstStyle/>
          <a:p>
            <a:pPr algn="just"/>
            <a:r>
              <a:rPr lang="es-ES" sz="1700" b="1" dirty="0">
                <a:ea typeface="Times New Roman" panose="02020603050405020304" pitchFamily="18" charset="0"/>
              </a:rPr>
              <a:t>Reglamentos (CE) 883/2004, (CE) 987/2009 y (UE) 2019/500:</a:t>
            </a:r>
            <a:r>
              <a:rPr lang="es-ES" sz="1700" b="1" dirty="0"/>
              <a:t> </a:t>
            </a:r>
            <a:r>
              <a:rPr lang="es-ES" sz="1700" dirty="0"/>
              <a:t> Este último, sobre </a:t>
            </a:r>
            <a:r>
              <a:rPr lang="es-ES" sz="1700" b="1" dirty="0"/>
              <a:t>coordinación de Regímenes de Seguridad Social que </a:t>
            </a:r>
            <a:r>
              <a:rPr lang="es-ES" sz="1700" dirty="0"/>
              <a:t>dejará de aplicarse en R.U. si </a:t>
            </a:r>
            <a:r>
              <a:rPr lang="es-ES" sz="1700" dirty="0" err="1"/>
              <a:t>Brexit</a:t>
            </a:r>
            <a:r>
              <a:rPr lang="es-ES" sz="1700" dirty="0"/>
              <a:t> sin acuerdo</a:t>
            </a:r>
            <a:r>
              <a:rPr lang="es-ES" sz="1700" dirty="0">
                <a:effectLst/>
              </a:rPr>
              <a:t> </a:t>
            </a:r>
          </a:p>
          <a:p>
            <a:pPr algn="just"/>
            <a:r>
              <a:rPr lang="es-ES" sz="1700" b="1" dirty="0"/>
              <a:t>EESSI</a:t>
            </a:r>
            <a:r>
              <a:rPr lang="es-ES" sz="1700" dirty="0"/>
              <a:t>: Sistema Electrónico europeo sobre Seguridad Social. El R.U. lo </a:t>
            </a:r>
            <a:r>
              <a:rPr lang="es-ES" sz="1700" dirty="0" err="1"/>
              <a:t>abandornará</a:t>
            </a:r>
            <a:endParaRPr lang="es-ES" sz="1700" dirty="0">
              <a:effectLst/>
            </a:endParaRPr>
          </a:p>
          <a:p>
            <a:pPr algn="just"/>
            <a:r>
              <a:rPr lang="es-ES" sz="1700" b="1" dirty="0"/>
              <a:t>Regla General en R.U</a:t>
            </a:r>
            <a:r>
              <a:rPr lang="es-ES" sz="1700" dirty="0"/>
              <a:t>.:  Empleados/autónomos que trabajen en R.U., </a:t>
            </a:r>
            <a:r>
              <a:rPr lang="es-ES" sz="1700" b="1" dirty="0"/>
              <a:t>deben cotizar </a:t>
            </a:r>
            <a:r>
              <a:rPr lang="es-ES" sz="1700" b="1" dirty="0">
                <a:effectLst/>
              </a:rPr>
              <a:t>íntegramente en sistema británico</a:t>
            </a:r>
            <a:r>
              <a:rPr lang="es-ES" sz="1700" dirty="0">
                <a:effectLst/>
              </a:rPr>
              <a:t>.</a:t>
            </a:r>
          </a:p>
          <a:p>
            <a:pPr algn="just"/>
            <a:r>
              <a:rPr lang="es-ES" sz="1700" dirty="0"/>
              <a:t>La U.E. deja a</a:t>
            </a:r>
            <a:r>
              <a:rPr lang="es-ES" sz="1700" b="1" dirty="0"/>
              <a:t> bilateralidad entre sus Estados y R.U. </a:t>
            </a:r>
            <a:r>
              <a:rPr lang="es-ES" sz="1700" dirty="0"/>
              <a:t>futuras normas.  Los Convenios tienen rango de Ley interna</a:t>
            </a:r>
          </a:p>
          <a:p>
            <a:pPr algn="just"/>
            <a:endParaRPr lang="es-ES" sz="1700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4C4C9FFD-4E63-7441-941D-9E8085746946}"/>
              </a:ext>
            </a:extLst>
          </p:cNvPr>
          <p:cNvSpPr txBox="1">
            <a:spLocks/>
          </p:cNvSpPr>
          <p:nvPr/>
        </p:nvSpPr>
        <p:spPr>
          <a:xfrm>
            <a:off x="782775" y="271115"/>
            <a:ext cx="6082720" cy="9094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dirty="0">
                <a:ln w="0"/>
                <a:solidFill>
                  <a:schemeClr val="dk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BREXIT</a:t>
            </a:r>
            <a:r>
              <a:rPr lang="es-ES" sz="2400" b="1" dirty="0"/>
              <a:t>: </a:t>
            </a:r>
            <a:r>
              <a:rPr lang="es-ES" sz="2400" dirty="0">
                <a:ln w="0"/>
                <a:solidFill>
                  <a:schemeClr val="dk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PERSONAS</a:t>
            </a:r>
            <a:r>
              <a:rPr lang="es-ES" sz="2400" b="1" dirty="0"/>
              <a:t> (II) - </a:t>
            </a:r>
            <a:r>
              <a:rPr lang="es-ES" sz="2400" dirty="0">
                <a:ln w="0"/>
                <a:solidFill>
                  <a:schemeClr val="dk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Seguridad</a:t>
            </a:r>
            <a:r>
              <a:rPr lang="es-ES" sz="2400" b="1" dirty="0"/>
              <a:t> </a:t>
            </a:r>
            <a:r>
              <a:rPr lang="es-ES" sz="2400" dirty="0">
                <a:ln w="0"/>
                <a:solidFill>
                  <a:schemeClr val="dk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social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5D29122-A5F5-7541-85A8-64B287D63F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9143" y="353433"/>
            <a:ext cx="2650375" cy="713971"/>
          </a:xfrm>
          <a:prstGeom prst="rect">
            <a:avLst/>
          </a:prstGeom>
        </p:spPr>
      </p:pic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221D10F7-1C2B-624D-B714-78F6A8317B04}"/>
              </a:ext>
            </a:extLst>
          </p:cNvPr>
          <p:cNvCxnSpPr>
            <a:cxnSpLocks/>
          </p:cNvCxnSpPr>
          <p:nvPr/>
        </p:nvCxnSpPr>
        <p:spPr>
          <a:xfrm>
            <a:off x="827316" y="1018547"/>
            <a:ext cx="9307287" cy="42659"/>
          </a:xfrm>
          <a:prstGeom prst="line">
            <a:avLst/>
          </a:prstGeom>
          <a:ln w="44450">
            <a:solidFill>
              <a:srgbClr val="D3A8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9">
            <a:extLst>
              <a:ext uri="{FF2B5EF4-FFF2-40B4-BE49-F238E27FC236}">
                <a16:creationId xmlns:a16="http://schemas.microsoft.com/office/drawing/2014/main" id="{7B7929FC-0119-5B4C-9D44-4809AFCE36CB}"/>
              </a:ext>
            </a:extLst>
          </p:cNvPr>
          <p:cNvSpPr/>
          <p:nvPr/>
        </p:nvSpPr>
        <p:spPr>
          <a:xfrm>
            <a:off x="827315" y="1219197"/>
            <a:ext cx="10330541" cy="40915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>
                    <a:alpha val="87000"/>
                  </a:schemeClr>
                </a:solidFill>
              </a:rPr>
              <a:t>MARCO NORMATIVO: APROXIMACIÓN</a:t>
            </a:r>
          </a:p>
        </p:txBody>
      </p:sp>
      <p:sp>
        <p:nvSpPr>
          <p:cNvPr id="17" name="Combinar 16">
            <a:extLst>
              <a:ext uri="{FF2B5EF4-FFF2-40B4-BE49-F238E27FC236}">
                <a16:creationId xmlns:a16="http://schemas.microsoft.com/office/drawing/2014/main" id="{2369B93B-19E0-5346-8A35-09851179A569}"/>
              </a:ext>
            </a:extLst>
          </p:cNvPr>
          <p:cNvSpPr/>
          <p:nvPr/>
        </p:nvSpPr>
        <p:spPr>
          <a:xfrm>
            <a:off x="805543" y="3652160"/>
            <a:ext cx="4136572" cy="998895"/>
          </a:xfrm>
          <a:prstGeom prst="flowChartMerg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1">
                  <a:alpha val="87000"/>
                </a:schemeClr>
              </a:solidFill>
            </a:endParaRPr>
          </a:p>
          <a:p>
            <a:pPr algn="ctr"/>
            <a:r>
              <a:rPr lang="es-ES" b="1" dirty="0">
                <a:solidFill>
                  <a:schemeClr val="tx1">
                    <a:alpha val="87000"/>
                  </a:schemeClr>
                </a:solidFill>
              </a:rPr>
              <a:t>INCERTIDUMBRES</a:t>
            </a:r>
          </a:p>
        </p:txBody>
      </p:sp>
      <p:sp>
        <p:nvSpPr>
          <p:cNvPr id="19" name="Combinar 18">
            <a:extLst>
              <a:ext uri="{FF2B5EF4-FFF2-40B4-BE49-F238E27FC236}">
                <a16:creationId xmlns:a16="http://schemas.microsoft.com/office/drawing/2014/main" id="{C8F1BBEA-353C-754E-9839-E314770CC456}"/>
              </a:ext>
            </a:extLst>
          </p:cNvPr>
          <p:cNvSpPr/>
          <p:nvPr/>
        </p:nvSpPr>
        <p:spPr>
          <a:xfrm>
            <a:off x="6348249" y="3652160"/>
            <a:ext cx="4136572" cy="998895"/>
          </a:xfrm>
          <a:prstGeom prst="flowChartMerg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/>
          </a:p>
          <a:p>
            <a:pPr algn="ctr"/>
            <a:r>
              <a:rPr lang="es-ES" b="1" dirty="0"/>
              <a:t>RIESGOS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CC0AF2BF-6AA1-A540-ACD4-B653E0B12F3A}"/>
              </a:ext>
            </a:extLst>
          </p:cNvPr>
          <p:cNvSpPr/>
          <p:nvPr/>
        </p:nvSpPr>
        <p:spPr>
          <a:xfrm>
            <a:off x="1447800" y="4673307"/>
            <a:ext cx="2373083" cy="35588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1">
                    <a:alpha val="87000"/>
                  </a:schemeClr>
                </a:solidFill>
              </a:rPr>
              <a:t>¿LUGAR de COTIZACIÓN?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F27C967E-0341-B548-BBEB-5993120FB24B}"/>
              </a:ext>
            </a:extLst>
          </p:cNvPr>
          <p:cNvSpPr/>
          <p:nvPr/>
        </p:nvSpPr>
        <p:spPr>
          <a:xfrm>
            <a:off x="628651" y="6014837"/>
            <a:ext cx="4714874" cy="35588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700" b="1" dirty="0">
                <a:solidFill>
                  <a:schemeClr val="tx1">
                    <a:alpha val="87000"/>
                  </a:schemeClr>
                </a:solidFill>
              </a:rPr>
              <a:t>REQUISITOS FORMALES ENTRE ESTADOS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3051AEB1-D917-0C49-B0A1-1610105B2AF0}"/>
              </a:ext>
            </a:extLst>
          </p:cNvPr>
          <p:cNvSpPr/>
          <p:nvPr/>
        </p:nvSpPr>
        <p:spPr>
          <a:xfrm>
            <a:off x="816428" y="5160684"/>
            <a:ext cx="1937655" cy="7658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00" b="1" dirty="0">
              <a:solidFill>
                <a:schemeClr val="tx1">
                  <a:alpha val="87000"/>
                </a:schemeClr>
              </a:solidFill>
            </a:endParaRPr>
          </a:p>
          <a:p>
            <a:pPr algn="ctr"/>
            <a:r>
              <a:rPr lang="es-ES" sz="1700" b="1" dirty="0">
                <a:solidFill>
                  <a:schemeClr val="tx1">
                    <a:alpha val="87000"/>
                  </a:schemeClr>
                </a:solidFill>
              </a:rPr>
              <a:t>COBERTURAS en </a:t>
            </a:r>
          </a:p>
          <a:p>
            <a:pPr algn="ctr"/>
            <a:endParaRPr lang="es-ES" sz="1700" b="1" dirty="0">
              <a:solidFill>
                <a:schemeClr val="tx1">
                  <a:alpha val="87000"/>
                </a:schemeClr>
              </a:solidFill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0BE7939B-785C-7A41-9D49-9F4D9288B6E2}"/>
              </a:ext>
            </a:extLst>
          </p:cNvPr>
          <p:cNvSpPr txBox="1"/>
          <p:nvPr/>
        </p:nvSpPr>
        <p:spPr>
          <a:xfrm>
            <a:off x="2920091" y="5120224"/>
            <a:ext cx="2569029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700" dirty="0"/>
              <a:t>-¿Estado de RESIDENCIA?</a:t>
            </a:r>
          </a:p>
          <a:p>
            <a:r>
              <a:rPr lang="es-ES" sz="1700" dirty="0"/>
              <a:t>-¿Estado de ORIGEN?</a:t>
            </a:r>
          </a:p>
          <a:p>
            <a:r>
              <a:rPr lang="es-ES" sz="1700" dirty="0"/>
              <a:t>-¿EXPORTABILIDAD?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11E99364-392E-9744-A97B-24170FB0BBB2}"/>
              </a:ext>
            </a:extLst>
          </p:cNvPr>
          <p:cNvSpPr txBox="1"/>
          <p:nvPr/>
        </p:nvSpPr>
        <p:spPr>
          <a:xfrm>
            <a:off x="5983745" y="5217481"/>
            <a:ext cx="261137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1700"/>
            </a:lvl1pPr>
          </a:lstStyle>
          <a:p>
            <a:r>
              <a:rPr lang="es-ES" dirty="0"/>
              <a:t>-Doble cotización</a:t>
            </a:r>
          </a:p>
          <a:p>
            <a:r>
              <a:rPr lang="es-ES" dirty="0"/>
              <a:t>-Cobertura parcial</a:t>
            </a:r>
          </a:p>
          <a:p>
            <a:r>
              <a:rPr lang="es-ES" dirty="0"/>
              <a:t>-Prestación de valor inferior</a:t>
            </a:r>
          </a:p>
          <a:p>
            <a:r>
              <a:rPr lang="es-ES" dirty="0"/>
              <a:t>-Incumplimientos formales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7B95DF66-A5CD-C145-9CA8-EDA025CAAB6E}"/>
              </a:ext>
            </a:extLst>
          </p:cNvPr>
          <p:cNvSpPr txBox="1"/>
          <p:nvPr/>
        </p:nvSpPr>
        <p:spPr>
          <a:xfrm>
            <a:off x="8850089" y="5224423"/>
            <a:ext cx="256902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700" dirty="0"/>
              <a:t>-Doble cotización</a:t>
            </a:r>
          </a:p>
          <a:p>
            <a:r>
              <a:rPr lang="es-ES" sz="1700" dirty="0"/>
              <a:t>-Cobertura parcial</a:t>
            </a:r>
          </a:p>
          <a:p>
            <a:r>
              <a:rPr lang="es-ES" sz="1700" dirty="0"/>
              <a:t>-Retención de personal</a:t>
            </a:r>
          </a:p>
          <a:p>
            <a:r>
              <a:rPr lang="es-ES" sz="1700" dirty="0"/>
              <a:t>-Incumplimientos formales</a:t>
            </a:r>
          </a:p>
        </p:txBody>
      </p:sp>
    </p:spTree>
    <p:extLst>
      <p:ext uri="{BB962C8B-B14F-4D97-AF65-F5344CB8AC3E}">
        <p14:creationId xmlns:p14="http://schemas.microsoft.com/office/powerpoint/2010/main" val="1625944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A7D835F2-E466-914A-A68A-0761E229D0D6}"/>
              </a:ext>
            </a:extLst>
          </p:cNvPr>
          <p:cNvSpPr txBox="1">
            <a:spLocks/>
          </p:cNvSpPr>
          <p:nvPr/>
        </p:nvSpPr>
        <p:spPr>
          <a:xfrm>
            <a:off x="804547" y="292884"/>
            <a:ext cx="6082720" cy="9094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dirty="0">
                <a:ln w="0"/>
                <a:solidFill>
                  <a:schemeClr val="dk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BREXIT</a:t>
            </a:r>
            <a:r>
              <a:rPr lang="es-ES" sz="2400" b="1" dirty="0"/>
              <a:t>: </a:t>
            </a:r>
            <a:r>
              <a:rPr lang="es-ES" sz="2400" dirty="0">
                <a:ln w="0"/>
                <a:solidFill>
                  <a:schemeClr val="dk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PERSONAS</a:t>
            </a:r>
            <a:r>
              <a:rPr lang="es-ES" sz="2400" b="1" dirty="0"/>
              <a:t> (</a:t>
            </a:r>
            <a:r>
              <a:rPr lang="es-ES" sz="2400" dirty="0">
                <a:ln w="0"/>
                <a:solidFill>
                  <a:schemeClr val="dk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III</a:t>
            </a:r>
            <a:r>
              <a:rPr lang="es-ES" sz="2400" b="1" dirty="0"/>
              <a:t>) - </a:t>
            </a:r>
            <a:r>
              <a:rPr lang="es-ES" sz="2400" dirty="0">
                <a:ln w="0"/>
                <a:solidFill>
                  <a:schemeClr val="dk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Seguridad</a:t>
            </a:r>
            <a:r>
              <a:rPr lang="es-ES" sz="2400" b="1" dirty="0"/>
              <a:t> </a:t>
            </a:r>
            <a:r>
              <a:rPr lang="es-ES" sz="2400" dirty="0">
                <a:ln w="0"/>
                <a:solidFill>
                  <a:schemeClr val="dk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social</a:t>
            </a:r>
            <a:r>
              <a:rPr lang="es-ES" sz="2400" b="1" dirty="0"/>
              <a:t>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E70F5BA-8750-D34C-80EC-88823D1896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9143" y="353433"/>
            <a:ext cx="2650375" cy="713971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5CC0CD19-4C6C-1845-8306-442905B2B7F0}"/>
              </a:ext>
            </a:extLst>
          </p:cNvPr>
          <p:cNvSpPr/>
          <p:nvPr/>
        </p:nvSpPr>
        <p:spPr>
          <a:xfrm>
            <a:off x="995661" y="4215362"/>
            <a:ext cx="10577214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700" b="1" dirty="0">
                <a:ea typeface="Times New Roman" panose="02020603050405020304" pitchFamily="18" charset="0"/>
              </a:rPr>
              <a:t>IMPORTANTE: Ante salida de R.U. de EESSI  información</a:t>
            </a:r>
            <a:r>
              <a:rPr lang="es-ES" sz="1700" dirty="0">
                <a:ea typeface="Times New Roman" panose="02020603050405020304" pitchFamily="18" charset="0"/>
              </a:rPr>
              <a:t> sobre </a:t>
            </a:r>
            <a:r>
              <a:rPr lang="es-ES" sz="1700" b="1" dirty="0">
                <a:ea typeface="Times New Roman" panose="02020603050405020304" pitchFamily="18" charset="0"/>
              </a:rPr>
              <a:t>Prestaciones de ciudadanos antes 31.12.20</a:t>
            </a:r>
            <a:endParaRPr lang="es-ES" sz="1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s-ES" sz="1700" dirty="0">
              <a:ea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700" dirty="0">
                <a:ea typeface="Times New Roman" panose="02020603050405020304" pitchFamily="18" charset="0"/>
              </a:rPr>
              <a:t>Cotizaciones a la Seguridad Social –pago y registro-: Modelos A1 y  P1.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700" dirty="0">
                <a:ea typeface="Times New Roman" panose="02020603050405020304" pitchFamily="18" charset="0"/>
              </a:rPr>
              <a:t>Desempleo: Modelos U1,U2,U3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700" dirty="0">
                <a:ea typeface="Times New Roman" panose="02020603050405020304" pitchFamily="18" charset="0"/>
              </a:rPr>
              <a:t>Accidentes laborales: Modelo DA1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700" dirty="0">
                <a:ea typeface="Times New Roman" panose="02020603050405020304" pitchFamily="18" charset="0"/>
              </a:rPr>
              <a:t>Prestaciones de Sistemas Nacionales de Salud en país donde no se viva: Modelos S1*, S2 y S3. </a:t>
            </a:r>
          </a:p>
          <a:p>
            <a:r>
              <a:rPr lang="es-ES" sz="1700" dirty="0">
                <a:ea typeface="Times New Roman" panose="02020603050405020304" pitchFamily="18" charset="0"/>
              </a:rPr>
              <a:t>           *S1: Relevante para residentes en España si (1) receptores de pensiones de R.U. y (2) trabajador que intercambia          	trabajos en el Reino Unido.</a:t>
            </a:r>
          </a:p>
          <a:p>
            <a:r>
              <a:rPr lang="es-ES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/>
            <a:r>
              <a:rPr lang="es-ES" sz="17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s-ES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es-ES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405D92BB-9A88-E64C-9F07-25CC038D2305}"/>
              </a:ext>
            </a:extLst>
          </p:cNvPr>
          <p:cNvCxnSpPr>
            <a:cxnSpLocks/>
          </p:cNvCxnSpPr>
          <p:nvPr/>
        </p:nvCxnSpPr>
        <p:spPr>
          <a:xfrm>
            <a:off x="827316" y="1018547"/>
            <a:ext cx="9307287" cy="42659"/>
          </a:xfrm>
          <a:prstGeom prst="line">
            <a:avLst/>
          </a:prstGeom>
          <a:ln w="44450">
            <a:solidFill>
              <a:srgbClr val="D3A8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>
            <a:extLst>
              <a:ext uri="{FF2B5EF4-FFF2-40B4-BE49-F238E27FC236}">
                <a16:creationId xmlns:a16="http://schemas.microsoft.com/office/drawing/2014/main" id="{7ECCEF09-2D19-6A45-9F6F-B2B5A479ADD8}"/>
              </a:ext>
            </a:extLst>
          </p:cNvPr>
          <p:cNvSpPr/>
          <p:nvPr/>
        </p:nvSpPr>
        <p:spPr>
          <a:xfrm>
            <a:off x="827315" y="1219197"/>
            <a:ext cx="10330541" cy="40915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>
                    <a:alpha val="87000"/>
                  </a:schemeClr>
                </a:solidFill>
              </a:rPr>
              <a:t>PRINCIPIOS JURIDICOS EUROPEOS EN JUEGO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D4AD94BD-58EA-1D46-B67C-7D7819031DD3}"/>
              </a:ext>
            </a:extLst>
          </p:cNvPr>
          <p:cNvSpPr/>
          <p:nvPr/>
        </p:nvSpPr>
        <p:spPr>
          <a:xfrm>
            <a:off x="827314" y="2955718"/>
            <a:ext cx="988422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ea typeface="Times New Roman" panose="02020603050405020304" pitchFamily="18" charset="0"/>
              </a:rPr>
              <a:t>Medidas de aplicación durante </a:t>
            </a:r>
            <a:r>
              <a:rPr lang="es-ES" b="1" dirty="0">
                <a:ea typeface="Times New Roman" panose="02020603050405020304" pitchFamily="18" charset="0"/>
              </a:rPr>
              <a:t>21 meses </a:t>
            </a:r>
            <a:r>
              <a:rPr lang="es-ES" dirty="0">
                <a:ea typeface="Times New Roman" panose="02020603050405020304" pitchFamily="18" charset="0"/>
              </a:rPr>
              <a:t>sujetas a </a:t>
            </a:r>
            <a:r>
              <a:rPr lang="es-ES" b="1" dirty="0">
                <a:ea typeface="Times New Roman" panose="02020603050405020304" pitchFamily="18" charset="0"/>
              </a:rPr>
              <a:t>reciprocidad</a:t>
            </a:r>
            <a:r>
              <a:rPr lang="es-ES" dirty="0">
                <a:ea typeface="Times New Roman" panose="02020603050405020304" pitchFamily="18" charset="0"/>
              </a:rPr>
              <a:t> por parte del R.U.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ea typeface="Times New Roman" panose="02020603050405020304" pitchFamily="18" charset="0"/>
              </a:rPr>
              <a:t>Cobro y transferencias de pensiones con y al R.U.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ea typeface="Times New Roman" panose="02020603050405020304" pitchFamily="18" charset="0"/>
              </a:rPr>
              <a:t>Cobro en R.U. de desempleo, bajas por maternidad, invalidez, accidentes de trabajo, etc… </a:t>
            </a:r>
          </a:p>
          <a:p>
            <a:endParaRPr lang="es-ES" dirty="0">
              <a:ea typeface="Times New Roman" panose="02020603050405020304" pitchFamily="18" charset="0"/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99806FDA-77B9-3D40-AD2F-DF00BC3DFB78}"/>
              </a:ext>
            </a:extLst>
          </p:cNvPr>
          <p:cNvSpPr/>
          <p:nvPr/>
        </p:nvSpPr>
        <p:spPr>
          <a:xfrm>
            <a:off x="804547" y="2663167"/>
            <a:ext cx="10330541" cy="40915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>
                    <a:alpha val="87000"/>
                  </a:schemeClr>
                </a:solidFill>
              </a:rPr>
              <a:t>MARCO</a:t>
            </a:r>
            <a:r>
              <a:rPr lang="es-ES" sz="1600" b="1" dirty="0">
                <a:solidFill>
                  <a:schemeClr val="tx1">
                    <a:alpha val="87000"/>
                  </a:schemeClr>
                </a:solidFill>
              </a:rPr>
              <a:t> TRANSITORIO BILATERAL ESP- R.U.: RDL 5/2019 de 1 de marzo </a:t>
            </a:r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DAB4FDC5-BC6C-7B48-AC93-679B4A09F3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53972" y="4997017"/>
            <a:ext cx="1240971" cy="1240971"/>
          </a:xfrm>
          <a:prstGeom prst="rect">
            <a:avLst/>
          </a:prstGeom>
        </p:spPr>
      </p:pic>
      <p:grpSp>
        <p:nvGrpSpPr>
          <p:cNvPr id="23" name="Grupo 22">
            <a:extLst>
              <a:ext uri="{FF2B5EF4-FFF2-40B4-BE49-F238E27FC236}">
                <a16:creationId xmlns:a16="http://schemas.microsoft.com/office/drawing/2014/main" id="{063723AE-38DD-BE4C-9AD0-437873A9EEE2}"/>
              </a:ext>
            </a:extLst>
          </p:cNvPr>
          <p:cNvGrpSpPr/>
          <p:nvPr/>
        </p:nvGrpSpPr>
        <p:grpSpPr>
          <a:xfrm>
            <a:off x="1111272" y="1722757"/>
            <a:ext cx="2978327" cy="639189"/>
            <a:chOff x="465793" y="1959644"/>
            <a:chExt cx="2236470" cy="918626"/>
          </a:xfrm>
        </p:grpSpPr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5C31F1B8-32A7-5D46-B93F-5740203F4AA4}"/>
                </a:ext>
              </a:extLst>
            </p:cNvPr>
            <p:cNvSpPr/>
            <p:nvPr/>
          </p:nvSpPr>
          <p:spPr>
            <a:xfrm>
              <a:off x="465793" y="1959644"/>
              <a:ext cx="2236470" cy="91862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Elipse 4">
              <a:extLst>
                <a:ext uri="{FF2B5EF4-FFF2-40B4-BE49-F238E27FC236}">
                  <a16:creationId xmlns:a16="http://schemas.microsoft.com/office/drawing/2014/main" id="{46DA188A-9D56-6442-9098-1BEF6590854F}"/>
                </a:ext>
              </a:extLst>
            </p:cNvPr>
            <p:cNvSpPr txBox="1"/>
            <p:nvPr/>
          </p:nvSpPr>
          <p:spPr>
            <a:xfrm>
              <a:off x="793316" y="2094174"/>
              <a:ext cx="1581424" cy="6495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kern="1200" dirty="0"/>
                <a:t>IGUALDAD de TRATO</a:t>
              </a: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0DACB3D4-4793-AF4D-82C4-1F2358F63354}"/>
              </a:ext>
            </a:extLst>
          </p:cNvPr>
          <p:cNvGrpSpPr/>
          <p:nvPr/>
        </p:nvGrpSpPr>
        <p:grpSpPr>
          <a:xfrm>
            <a:off x="4201387" y="1755339"/>
            <a:ext cx="1961645" cy="597327"/>
            <a:chOff x="465793" y="1959644"/>
            <a:chExt cx="2236470" cy="918626"/>
          </a:xfrm>
        </p:grpSpPr>
        <p:sp>
          <p:nvSpPr>
            <p:cNvPr id="27" name="Elipse 26">
              <a:extLst>
                <a:ext uri="{FF2B5EF4-FFF2-40B4-BE49-F238E27FC236}">
                  <a16:creationId xmlns:a16="http://schemas.microsoft.com/office/drawing/2014/main" id="{B2D03F86-03C6-FF49-A75D-A47A3213AC8A}"/>
                </a:ext>
              </a:extLst>
            </p:cNvPr>
            <p:cNvSpPr/>
            <p:nvPr/>
          </p:nvSpPr>
          <p:spPr>
            <a:xfrm>
              <a:off x="465793" y="1959644"/>
              <a:ext cx="2236470" cy="91862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Elipse 4">
              <a:extLst>
                <a:ext uri="{FF2B5EF4-FFF2-40B4-BE49-F238E27FC236}">
                  <a16:creationId xmlns:a16="http://schemas.microsoft.com/office/drawing/2014/main" id="{765837A7-9C0B-E347-9A41-F4D3F4348DE2}"/>
                </a:ext>
              </a:extLst>
            </p:cNvPr>
            <p:cNvSpPr txBox="1"/>
            <p:nvPr/>
          </p:nvSpPr>
          <p:spPr>
            <a:xfrm>
              <a:off x="793316" y="2094174"/>
              <a:ext cx="1581424" cy="6495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kern="1200" dirty="0"/>
                <a:t>TOTALIZACIÓN</a:t>
              </a: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AAB404F2-484E-004F-B227-E6A3A0AAD2BF}"/>
              </a:ext>
            </a:extLst>
          </p:cNvPr>
          <p:cNvGrpSpPr/>
          <p:nvPr/>
        </p:nvGrpSpPr>
        <p:grpSpPr>
          <a:xfrm>
            <a:off x="6296028" y="1756499"/>
            <a:ext cx="2235264" cy="597327"/>
            <a:chOff x="465793" y="1959644"/>
            <a:chExt cx="2236470" cy="918626"/>
          </a:xfrm>
        </p:grpSpPr>
        <p:sp>
          <p:nvSpPr>
            <p:cNvPr id="30" name="Elipse 29">
              <a:extLst>
                <a:ext uri="{FF2B5EF4-FFF2-40B4-BE49-F238E27FC236}">
                  <a16:creationId xmlns:a16="http://schemas.microsoft.com/office/drawing/2014/main" id="{58C286F8-0398-CB47-9546-77445B862D50}"/>
                </a:ext>
              </a:extLst>
            </p:cNvPr>
            <p:cNvSpPr/>
            <p:nvPr/>
          </p:nvSpPr>
          <p:spPr>
            <a:xfrm>
              <a:off x="465793" y="1959644"/>
              <a:ext cx="2236470" cy="91862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Elipse 4">
              <a:extLst>
                <a:ext uri="{FF2B5EF4-FFF2-40B4-BE49-F238E27FC236}">
                  <a16:creationId xmlns:a16="http://schemas.microsoft.com/office/drawing/2014/main" id="{BD0C3313-6290-0C42-AAFC-16A624C51667}"/>
                </a:ext>
              </a:extLst>
            </p:cNvPr>
            <p:cNvSpPr txBox="1"/>
            <p:nvPr/>
          </p:nvSpPr>
          <p:spPr>
            <a:xfrm>
              <a:off x="702916" y="2094174"/>
              <a:ext cx="1771589" cy="6495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kern="1200" dirty="0"/>
                <a:t>ASIMILACIÓN PROPORCIONAL</a:t>
              </a: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3EB70F35-7595-284D-B982-DB3641381537}"/>
              </a:ext>
            </a:extLst>
          </p:cNvPr>
          <p:cNvGrpSpPr/>
          <p:nvPr/>
        </p:nvGrpSpPr>
        <p:grpSpPr>
          <a:xfrm>
            <a:off x="8915284" y="1778816"/>
            <a:ext cx="2165444" cy="597327"/>
            <a:chOff x="465793" y="1959644"/>
            <a:chExt cx="2236470" cy="918626"/>
          </a:xfrm>
        </p:grpSpPr>
        <p:sp>
          <p:nvSpPr>
            <p:cNvPr id="33" name="Elipse 32">
              <a:extLst>
                <a:ext uri="{FF2B5EF4-FFF2-40B4-BE49-F238E27FC236}">
                  <a16:creationId xmlns:a16="http://schemas.microsoft.com/office/drawing/2014/main" id="{99D71D9E-9692-7649-942A-DADB1D898598}"/>
                </a:ext>
              </a:extLst>
            </p:cNvPr>
            <p:cNvSpPr/>
            <p:nvPr/>
          </p:nvSpPr>
          <p:spPr>
            <a:xfrm>
              <a:off x="465793" y="1959644"/>
              <a:ext cx="2236470" cy="91862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Elipse 4">
              <a:extLst>
                <a:ext uri="{FF2B5EF4-FFF2-40B4-BE49-F238E27FC236}">
                  <a16:creationId xmlns:a16="http://schemas.microsoft.com/office/drawing/2014/main" id="{6B274DF5-76A5-3A4A-9E93-26447D4AA765}"/>
                </a:ext>
              </a:extLst>
            </p:cNvPr>
            <p:cNvSpPr txBox="1"/>
            <p:nvPr/>
          </p:nvSpPr>
          <p:spPr>
            <a:xfrm>
              <a:off x="606058" y="2094174"/>
              <a:ext cx="1958848" cy="6495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kern="1200" dirty="0"/>
                <a:t>EXPORTABILIDAD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75549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FE18DA-0DCE-D445-A2EE-B11DE2682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0798"/>
            <a:ext cx="10166131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s-ES" sz="1800" dirty="0"/>
          </a:p>
          <a:p>
            <a:pPr algn="just"/>
            <a:r>
              <a:rPr lang="es-ES" sz="1800" b="1" dirty="0"/>
              <a:t>Tarjeta Sanitaria europea </a:t>
            </a:r>
            <a:r>
              <a:rPr lang="es-ES" sz="1800" dirty="0"/>
              <a:t>(TSE o EHIC en inglés): Permite acceso a Sistema de Salud público de asistencia</a:t>
            </a:r>
          </a:p>
          <a:p>
            <a:pPr marL="0" indent="0" algn="just">
              <a:buNone/>
            </a:pPr>
            <a:r>
              <a:rPr lang="es-ES" sz="1800" dirty="0"/>
              <a:t>     -Válida en los países del EEE (Espacio Económico Europeo) y Suiza.</a:t>
            </a:r>
          </a:p>
          <a:p>
            <a:pPr marL="0" indent="0" algn="just">
              <a:buNone/>
            </a:pPr>
            <a:r>
              <a:rPr lang="es-ES" sz="1800" dirty="0"/>
              <a:t>     -No confundir con otras coberturas complementarias y no sustitutivas de los seguros privados. </a:t>
            </a:r>
          </a:p>
          <a:p>
            <a:pPr marL="0" indent="0" algn="just">
              <a:buNone/>
            </a:pPr>
            <a:endParaRPr lang="es-ES" sz="1800" dirty="0"/>
          </a:p>
          <a:p>
            <a:pPr algn="just"/>
            <a:r>
              <a:rPr lang="es-ES" sz="1800" b="1" dirty="0"/>
              <a:t>RDL 5/2019 de 1 de marzo</a:t>
            </a:r>
            <a:r>
              <a:rPr lang="es-ES" sz="1800" dirty="0"/>
              <a:t>:</a:t>
            </a:r>
          </a:p>
          <a:p>
            <a:pPr marL="0" indent="0" algn="just">
              <a:buNone/>
            </a:pPr>
            <a:r>
              <a:rPr lang="es-ES" sz="1800" dirty="0"/>
              <a:t>      -Reclamación de gastos sanitarios entre países antes y después de la fecha de Retirada</a:t>
            </a:r>
          </a:p>
          <a:p>
            <a:pPr marL="0" indent="0" algn="just">
              <a:buNone/>
            </a:pPr>
            <a:r>
              <a:rPr lang="es-ES" sz="1800" dirty="0"/>
              <a:t>      -Cobertura de gastos médicos a nacionales de R.U., en mismas condiciones que los miembros de U.E.</a:t>
            </a:r>
          </a:p>
          <a:p>
            <a:pPr marL="0" indent="0" algn="just">
              <a:buNone/>
            </a:pPr>
            <a:r>
              <a:rPr lang="es-ES" sz="1800" dirty="0"/>
              <a:t>      -Acuerdo de recuperación de gastos sanitarios del Estado de origen.</a:t>
            </a:r>
          </a:p>
          <a:p>
            <a:pPr marL="0" indent="0" algn="just">
              <a:buNone/>
            </a:pPr>
            <a:r>
              <a:rPr lang="es-ES" sz="1800" dirty="0"/>
              <a:t>      -Condiciones de igualdad muy similares a residentes salvo copago farmacéutico en algunos casos</a:t>
            </a:r>
          </a:p>
          <a:p>
            <a:pPr marL="0" indent="0" algn="just">
              <a:buNone/>
            </a:pPr>
            <a:endParaRPr lang="es-ES" sz="1800" dirty="0"/>
          </a:p>
          <a:p>
            <a:pPr lvl="1" algn="just"/>
            <a:r>
              <a:rPr lang="es-ES" sz="1800" b="1" dirty="0" err="1"/>
              <a:t>Inmigration</a:t>
            </a:r>
            <a:r>
              <a:rPr lang="es-ES" sz="1800" b="1" dirty="0"/>
              <a:t> White </a:t>
            </a:r>
            <a:r>
              <a:rPr lang="es-ES" sz="1800" b="1" dirty="0" err="1"/>
              <a:t>Paper</a:t>
            </a:r>
            <a:r>
              <a:rPr lang="es-ES" sz="1800" b="1" dirty="0"/>
              <a:t> </a:t>
            </a:r>
            <a:r>
              <a:rPr lang="es-ES" sz="1800" dirty="0"/>
              <a:t>(19.12.18) del R.U.: Riesgo de contravención principio de reciprocidad. Propone aplicar Recargo </a:t>
            </a:r>
            <a:r>
              <a:rPr lang="es-ES" sz="1800" dirty="0" err="1"/>
              <a:t>Santiario</a:t>
            </a:r>
            <a:r>
              <a:rPr lang="es-ES" sz="1800" dirty="0"/>
              <a:t> del NHS a ciudadanos europeos con permiso de trabajo en el R.U., tal como se aplica a ciudadanos de terceros países no europeos.</a:t>
            </a:r>
          </a:p>
          <a:p>
            <a:pPr algn="just"/>
            <a:endParaRPr lang="es-ES" sz="1800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1A927099-C380-7B43-BCB9-ED1B8DBA1377}"/>
              </a:ext>
            </a:extLst>
          </p:cNvPr>
          <p:cNvSpPr txBox="1">
            <a:spLocks/>
          </p:cNvSpPr>
          <p:nvPr/>
        </p:nvSpPr>
        <p:spPr>
          <a:xfrm>
            <a:off x="893164" y="353433"/>
            <a:ext cx="7057674" cy="9094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b="1" dirty="0"/>
              <a:t>BREXIT: PERSONAS (IV) -  Asistencia sanitaria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24A1830-AB15-C349-BEFC-FC4DF7B788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4335" y="353433"/>
            <a:ext cx="3075184" cy="713971"/>
          </a:xfrm>
          <a:prstGeom prst="rect">
            <a:avLst/>
          </a:prstGeom>
        </p:spPr>
      </p:pic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59C7828F-178A-2C44-81A9-928557AF268D}"/>
              </a:ext>
            </a:extLst>
          </p:cNvPr>
          <p:cNvCxnSpPr>
            <a:cxnSpLocks/>
          </p:cNvCxnSpPr>
          <p:nvPr/>
        </p:nvCxnSpPr>
        <p:spPr>
          <a:xfrm>
            <a:off x="827316" y="1018547"/>
            <a:ext cx="9307287" cy="42659"/>
          </a:xfrm>
          <a:prstGeom prst="line">
            <a:avLst/>
          </a:prstGeom>
          <a:ln w="44450">
            <a:solidFill>
              <a:srgbClr val="D3A8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>
            <a:extLst>
              <a:ext uri="{FF2B5EF4-FFF2-40B4-BE49-F238E27FC236}">
                <a16:creationId xmlns:a16="http://schemas.microsoft.com/office/drawing/2014/main" id="{C7BD74FA-9D7F-7140-BDD9-B1614F3023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53968" y="5070593"/>
            <a:ext cx="1240971" cy="1240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39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4" descr="Experiencia Endeavor NOA y Big Data Summit en Jujuy | Mensajero Web">
            <a:extLst>
              <a:ext uri="{FF2B5EF4-FFF2-40B4-BE49-F238E27FC236}">
                <a16:creationId xmlns:a16="http://schemas.microsoft.com/office/drawing/2014/main" id="{1DDD89CB-3498-B045-8B59-BB06AE16EC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31" y="2609134"/>
            <a:ext cx="5192025" cy="3516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5F757DED-9F92-2648-924C-528CE0BF9A4B}"/>
              </a:ext>
            </a:extLst>
          </p:cNvPr>
          <p:cNvSpPr txBox="1">
            <a:spLocks/>
          </p:cNvSpPr>
          <p:nvPr/>
        </p:nvSpPr>
        <p:spPr>
          <a:xfrm>
            <a:off x="893164" y="353433"/>
            <a:ext cx="7057674" cy="9094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b="1" dirty="0"/>
              <a:t>BREXIT: DATOS (I)- Marco legal U.E.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3C93C2F-5E13-C242-87F5-3EBA48242D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4335" y="353433"/>
            <a:ext cx="3075184" cy="713971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EF0FAB6C-814A-C045-9F29-903BF08A8230}"/>
              </a:ext>
            </a:extLst>
          </p:cNvPr>
          <p:cNvCxnSpPr>
            <a:cxnSpLocks/>
          </p:cNvCxnSpPr>
          <p:nvPr/>
        </p:nvCxnSpPr>
        <p:spPr>
          <a:xfrm>
            <a:off x="827316" y="1018547"/>
            <a:ext cx="8873732" cy="43930"/>
          </a:xfrm>
          <a:prstGeom prst="line">
            <a:avLst/>
          </a:prstGeom>
          <a:ln w="44450">
            <a:solidFill>
              <a:srgbClr val="D3A8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ángulo 7">
            <a:extLst>
              <a:ext uri="{FF2B5EF4-FFF2-40B4-BE49-F238E27FC236}">
                <a16:creationId xmlns:a16="http://schemas.microsoft.com/office/drawing/2014/main" id="{BCBD2CF2-1865-714B-8C9C-62DFA2616B71}"/>
              </a:ext>
            </a:extLst>
          </p:cNvPr>
          <p:cNvSpPr/>
          <p:nvPr/>
        </p:nvSpPr>
        <p:spPr>
          <a:xfrm>
            <a:off x="827316" y="1228253"/>
            <a:ext cx="10187525" cy="6726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1">
                    <a:alpha val="87000"/>
                  </a:schemeClr>
                </a:solidFill>
              </a:rPr>
              <a:t>MARCO LEGAL EUROPEO </a:t>
            </a:r>
          </a:p>
          <a:p>
            <a:pPr algn="ctr"/>
            <a:r>
              <a:rPr lang="es-ES" sz="1600" b="1" dirty="0">
                <a:solidFill>
                  <a:schemeClr val="tx1">
                    <a:alpha val="87000"/>
                  </a:schemeClr>
                </a:solidFill>
              </a:rPr>
              <a:t>Reglamento (UE) 2016/679 del Parlamento Europeo y del Consejo, de 27 de abril de 2016 -RGPD- </a:t>
            </a:r>
          </a:p>
        </p:txBody>
      </p:sp>
      <p:sp>
        <p:nvSpPr>
          <p:cNvPr id="12" name="Pentágono 11">
            <a:extLst>
              <a:ext uri="{FF2B5EF4-FFF2-40B4-BE49-F238E27FC236}">
                <a16:creationId xmlns:a16="http://schemas.microsoft.com/office/drawing/2014/main" id="{22A5534E-BD59-D845-B8D3-8A697DC8A897}"/>
              </a:ext>
            </a:extLst>
          </p:cNvPr>
          <p:cNvSpPr/>
          <p:nvPr/>
        </p:nvSpPr>
        <p:spPr>
          <a:xfrm>
            <a:off x="1247721" y="2054614"/>
            <a:ext cx="1737211" cy="346869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FUNDAMENTO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CABD7BCA-B065-D647-87C5-DAC3C8408F1A}"/>
              </a:ext>
            </a:extLst>
          </p:cNvPr>
          <p:cNvSpPr/>
          <p:nvPr/>
        </p:nvSpPr>
        <p:spPr>
          <a:xfrm>
            <a:off x="3132076" y="2059607"/>
            <a:ext cx="7704091" cy="3468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DATOS PERSONALES = EXTENSIÓN DE DERECHOS Y LIBERTADES FUNDAMENTALES</a:t>
            </a:r>
          </a:p>
        </p:txBody>
      </p:sp>
      <p:graphicFrame>
        <p:nvGraphicFramePr>
          <p:cNvPr id="19" name="Diagrama 18">
            <a:extLst>
              <a:ext uri="{FF2B5EF4-FFF2-40B4-BE49-F238E27FC236}">
                <a16:creationId xmlns:a16="http://schemas.microsoft.com/office/drawing/2014/main" id="{BD55B248-D6E9-0048-9A2D-929325DD04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82318696"/>
              </p:ext>
            </p:extLst>
          </p:nvPr>
        </p:nvGraphicFramePr>
        <p:xfrm>
          <a:off x="641131" y="3208286"/>
          <a:ext cx="4908331" cy="2917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0" name="CuadroTexto 29">
            <a:extLst>
              <a:ext uri="{FF2B5EF4-FFF2-40B4-BE49-F238E27FC236}">
                <a16:creationId xmlns:a16="http://schemas.microsoft.com/office/drawing/2014/main" id="{02F8536B-8087-004B-B7E0-965CCE1BE819}"/>
              </a:ext>
            </a:extLst>
          </p:cNvPr>
          <p:cNvSpPr txBox="1"/>
          <p:nvPr/>
        </p:nvSpPr>
        <p:spPr>
          <a:xfrm>
            <a:off x="6463862" y="29428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34" name="Flecha izquierda y derecha 33">
            <a:extLst>
              <a:ext uri="{FF2B5EF4-FFF2-40B4-BE49-F238E27FC236}">
                <a16:creationId xmlns:a16="http://schemas.microsoft.com/office/drawing/2014/main" id="{366C6E56-A91C-8147-B975-1E4EA26BD1AE}"/>
              </a:ext>
            </a:extLst>
          </p:cNvPr>
          <p:cNvSpPr/>
          <p:nvPr/>
        </p:nvSpPr>
        <p:spPr>
          <a:xfrm>
            <a:off x="5812218" y="3551829"/>
            <a:ext cx="3203195" cy="547507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dirty="0">
                <a:solidFill>
                  <a:schemeClr val="tx1"/>
                </a:solidFill>
              </a:rPr>
              <a:t>RECONOCIMIENTO MUTUO</a:t>
            </a:r>
          </a:p>
        </p:txBody>
      </p:sp>
      <p:grpSp>
        <p:nvGrpSpPr>
          <p:cNvPr id="35" name="Grupo 34">
            <a:extLst>
              <a:ext uri="{FF2B5EF4-FFF2-40B4-BE49-F238E27FC236}">
                <a16:creationId xmlns:a16="http://schemas.microsoft.com/office/drawing/2014/main" id="{5CB0DF5C-F579-5E44-BFB1-D82E8E07FFEB}"/>
              </a:ext>
            </a:extLst>
          </p:cNvPr>
          <p:cNvGrpSpPr/>
          <p:nvPr/>
        </p:nvGrpSpPr>
        <p:grpSpPr>
          <a:xfrm>
            <a:off x="2304963" y="2808865"/>
            <a:ext cx="1737212" cy="346869"/>
            <a:chOff x="707" y="1504789"/>
            <a:chExt cx="2122496" cy="346869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F150CD90-A078-7D45-A0B7-A4DA8B21F37F}"/>
                </a:ext>
              </a:extLst>
            </p:cNvPr>
            <p:cNvSpPr/>
            <p:nvPr/>
          </p:nvSpPr>
          <p:spPr>
            <a:xfrm>
              <a:off x="707" y="1504789"/>
              <a:ext cx="2122496" cy="346869"/>
            </a:xfrm>
            <a:prstGeom prst="rect">
              <a:avLst/>
            </a:prstGeom>
            <a:solidFill>
              <a:srgbClr val="4472C4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prstClr val="white">
                  <a:hueOff val="0"/>
                  <a:satOff val="0"/>
                  <a:lumOff val="0"/>
                  <a:alphaOff val="0"/>
                </a:prstClr>
              </a:solidFill>
              <a:prstDash val="solid"/>
              <a:miter lim="800000"/>
            </a:ln>
            <a:effectLst/>
          </p:spPr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endParaRPr lang="es-ES"/>
            </a:p>
          </p:txBody>
        </p:sp>
        <p:sp>
          <p:nvSpPr>
            <p:cNvPr id="37" name="CuadroTexto 36">
              <a:extLst>
                <a:ext uri="{FF2B5EF4-FFF2-40B4-BE49-F238E27FC236}">
                  <a16:creationId xmlns:a16="http://schemas.microsoft.com/office/drawing/2014/main" id="{CEE9C799-B57B-C04C-9003-856BA0514A21}"/>
                </a:ext>
              </a:extLst>
            </p:cNvPr>
            <p:cNvSpPr txBox="1"/>
            <p:nvPr/>
          </p:nvSpPr>
          <p:spPr>
            <a:xfrm>
              <a:off x="707" y="1504789"/>
              <a:ext cx="2122496" cy="346869"/>
            </a:xfrm>
            <a:prstGeom prst="rect">
              <a:avLst/>
            </a:prstGeom>
            <a:solidFill>
              <a:srgbClr val="4472C4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prstClr val="white">
                  <a:hueOff val="0"/>
                  <a:satOff val="0"/>
                  <a:lumOff val="0"/>
                  <a:alphaOff val="0"/>
                </a:prstClr>
              </a:solidFill>
              <a:prstDash val="solid"/>
              <a:miter lim="800000"/>
            </a:ln>
            <a:effectLst/>
          </p:spPr>
          <p:txBody>
            <a:bodyPr spcFirstLastPara="0" vert="horz" wrap="square" lIns="20320" tIns="20320" rIns="20320" bIns="20320" numCol="1" spcCol="1270" anchor="ctr" anchorCtr="0">
              <a:noAutofit/>
            </a:bodyPr>
            <a:lstStyle>
              <a:defPPr>
                <a:defRPr lang="es-ES"/>
              </a:defPPr>
              <a:lvl1pPr>
                <a:defRPr sz="1600" b="1"/>
              </a:lvl1pPr>
            </a:lstStyle>
            <a:p>
              <a:pPr algn="ctr"/>
              <a:r>
                <a:rPr lang="es-ES" dirty="0">
                  <a:solidFill>
                    <a:schemeClr val="bg1"/>
                  </a:solidFill>
                </a:rPr>
                <a:t>OBJETIVO</a:t>
              </a: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C8F676BD-3617-0E47-87AE-098B5C51595E}"/>
              </a:ext>
            </a:extLst>
          </p:cNvPr>
          <p:cNvGrpSpPr/>
          <p:nvPr/>
        </p:nvGrpSpPr>
        <p:grpSpPr>
          <a:xfrm>
            <a:off x="6620812" y="2806453"/>
            <a:ext cx="1737212" cy="346869"/>
            <a:chOff x="707" y="1504789"/>
            <a:chExt cx="2122496" cy="346869"/>
          </a:xfrm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4C0CA670-29CA-8D46-9249-C1BE9D661F31}"/>
                </a:ext>
              </a:extLst>
            </p:cNvPr>
            <p:cNvSpPr/>
            <p:nvPr/>
          </p:nvSpPr>
          <p:spPr>
            <a:xfrm>
              <a:off x="707" y="1504789"/>
              <a:ext cx="2122496" cy="346869"/>
            </a:xfrm>
            <a:prstGeom prst="rect">
              <a:avLst/>
            </a:prstGeom>
            <a:solidFill>
              <a:srgbClr val="4472C4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chemeClr val="accent1">
                  <a:shade val="50000"/>
                </a:scheme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42" name="CuadroTexto 41">
              <a:extLst>
                <a:ext uri="{FF2B5EF4-FFF2-40B4-BE49-F238E27FC236}">
                  <a16:creationId xmlns:a16="http://schemas.microsoft.com/office/drawing/2014/main" id="{7B5657ED-B7B5-704D-BD33-5E1F5647F54D}"/>
                </a:ext>
              </a:extLst>
            </p:cNvPr>
            <p:cNvSpPr txBox="1"/>
            <p:nvPr/>
          </p:nvSpPr>
          <p:spPr>
            <a:xfrm>
              <a:off x="707" y="1504789"/>
              <a:ext cx="2122496" cy="34686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algn="ctr">
                <a:defRPr>
                  <a:solidFill>
                    <a:schemeClr val="tx1"/>
                  </a:solidFill>
                </a:defRPr>
              </a:lvl1pPr>
            </a:lstStyle>
            <a:p>
              <a:r>
                <a:rPr lang="es-ES" dirty="0"/>
                <a:t>MEDIOS</a:t>
              </a:r>
            </a:p>
          </p:txBody>
        </p:sp>
      </p:grpSp>
      <p:sp>
        <p:nvSpPr>
          <p:cNvPr id="52" name="CuadroTexto 51">
            <a:extLst>
              <a:ext uri="{FF2B5EF4-FFF2-40B4-BE49-F238E27FC236}">
                <a16:creationId xmlns:a16="http://schemas.microsoft.com/office/drawing/2014/main" id="{5CB7BEC0-C798-7642-9C3C-71E8C63BB349}"/>
              </a:ext>
            </a:extLst>
          </p:cNvPr>
          <p:cNvSpPr txBox="1"/>
          <p:nvPr/>
        </p:nvSpPr>
        <p:spPr>
          <a:xfrm>
            <a:off x="10428061" y="3417579"/>
            <a:ext cx="12591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¿R.U.?</a:t>
            </a:r>
          </a:p>
          <a:p>
            <a:pPr algn="ctr"/>
            <a:r>
              <a:rPr lang="es-ES" b="1" dirty="0"/>
              <a:t>Data </a:t>
            </a:r>
            <a:r>
              <a:rPr lang="es-ES" b="1" dirty="0" err="1"/>
              <a:t>Protection</a:t>
            </a:r>
            <a:r>
              <a:rPr lang="es-ES" b="1" dirty="0"/>
              <a:t> </a:t>
            </a:r>
          </a:p>
          <a:p>
            <a:pPr algn="ctr"/>
            <a:r>
              <a:rPr lang="es-ES" b="1" dirty="0" err="1"/>
              <a:t>Act</a:t>
            </a:r>
            <a:r>
              <a:rPr lang="es-ES" b="1" dirty="0"/>
              <a:t> 2018</a:t>
            </a:r>
          </a:p>
        </p:txBody>
      </p:sp>
      <p:sp>
        <p:nvSpPr>
          <p:cNvPr id="2" name="Flecha izquierda 1">
            <a:extLst>
              <a:ext uri="{FF2B5EF4-FFF2-40B4-BE49-F238E27FC236}">
                <a16:creationId xmlns:a16="http://schemas.microsoft.com/office/drawing/2014/main" id="{332AC007-E6BB-264B-AC28-23336ABE0155}"/>
              </a:ext>
            </a:extLst>
          </p:cNvPr>
          <p:cNvSpPr/>
          <p:nvPr/>
        </p:nvSpPr>
        <p:spPr>
          <a:xfrm>
            <a:off x="5900736" y="5173249"/>
            <a:ext cx="2560320" cy="670341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dirty="0">
                <a:solidFill>
                  <a:schemeClr val="tx1"/>
                </a:solidFill>
              </a:rPr>
              <a:t>ARMONIZACIÓN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1A0D84F6-638C-6349-96F3-317C6FD65AC0}"/>
              </a:ext>
            </a:extLst>
          </p:cNvPr>
          <p:cNvSpPr/>
          <p:nvPr/>
        </p:nvSpPr>
        <p:spPr>
          <a:xfrm>
            <a:off x="9040128" y="3219282"/>
            <a:ext cx="151866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7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Suiza,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7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Canadá,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7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Argentina,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7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Guernsey</a:t>
            </a:r>
            <a:r>
              <a:rPr lang="es-ES" sz="17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7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Jersey,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7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etc..</a:t>
            </a:r>
            <a:endParaRPr lang="es-ES" sz="1700" dirty="0"/>
          </a:p>
        </p:txBody>
      </p:sp>
    </p:spTree>
    <p:extLst>
      <p:ext uri="{BB962C8B-B14F-4D97-AF65-F5344CB8AC3E}">
        <p14:creationId xmlns:p14="http://schemas.microsoft.com/office/powerpoint/2010/main" val="7753834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9755</TotalTime>
  <Words>1605</Words>
  <Application>Microsoft Macintosh PowerPoint</Application>
  <PresentationFormat>Panorámica</PresentationFormat>
  <Paragraphs>356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Tema de Office</vt:lpstr>
      <vt:lpstr>BREXIT</vt:lpstr>
      <vt:lpstr>BREXIT: ACUERDO de RETIRADA  DLO 29 de 31.01.20</vt:lpstr>
      <vt:lpstr>BREXIT: 5  PRINCIPIOS de NEGOCIACIÓN</vt:lpstr>
      <vt:lpstr>BREXIT: UNA APROXIMACIÓN GENERAL</vt:lpstr>
      <vt:lpstr>BREXIT: PERSONAS (I) – Movimiento y residencia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¿BREXIT O BREXVID?</dc:title>
  <dc:creator>jose.herraiz.gil@gmail.com</dc:creator>
  <cp:lastModifiedBy>jose.herraiz.gil@gmail.com</cp:lastModifiedBy>
  <cp:revision>240</cp:revision>
  <dcterms:created xsi:type="dcterms:W3CDTF">2020-11-16T15:40:44Z</dcterms:created>
  <dcterms:modified xsi:type="dcterms:W3CDTF">2020-11-23T11:10:47Z</dcterms:modified>
</cp:coreProperties>
</file>