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3"/>
  </p:notesMasterIdLst>
  <p:handoutMasterIdLst>
    <p:handoutMasterId r:id="rId14"/>
  </p:handoutMasterIdLst>
  <p:sldIdLst>
    <p:sldId id="1064" r:id="rId3"/>
    <p:sldId id="1082" r:id="rId4"/>
    <p:sldId id="1077" r:id="rId5"/>
    <p:sldId id="1078" r:id="rId6"/>
    <p:sldId id="1083" r:id="rId7"/>
    <p:sldId id="1085" r:id="rId8"/>
    <p:sldId id="1086" r:id="rId9"/>
    <p:sldId id="1079" r:id="rId10"/>
    <p:sldId id="1084" r:id="rId11"/>
    <p:sldId id="1068" r:id="rId12"/>
  </p:sldIdLst>
  <p:sldSz cx="10080625" cy="7561263"/>
  <p:notesSz cx="6865938" cy="9540875"/>
  <p:defaultTextStyle>
    <a:defPPr>
      <a:defRPr lang="es-ES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22" autoAdjust="0"/>
    <p:restoredTop sz="94629" autoAdjust="0"/>
  </p:normalViewPr>
  <p:slideViewPr>
    <p:cSldViewPr>
      <p:cViewPr>
        <p:scale>
          <a:sx n="100" d="100"/>
          <a:sy n="100" d="100"/>
        </p:scale>
        <p:origin x="-2508" y="-240"/>
      </p:cViewPr>
      <p:guideLst>
        <p:guide orient="horz" pos="2382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.25786059044095294"/>
          <c:w val="0.93520246726960621"/>
          <c:h val="0.5220440694603686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'[Ponencia Brexit noviembre 2020.xlsx]Datos noviembre 2020'!$B$60</c:f>
              <c:strCache>
                <c:ptCount val="1"/>
                <c:pt idx="0">
                  <c:v>Brexit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</c:spPr>
          <c:invertIfNegative val="0"/>
          <c:cat>
            <c:strRef>
              <c:f>'[Ponencia Brexit noviembre 2020.xlsx]Datos noviembre 2020'!$C$59:$D$59</c:f>
              <c:strCache>
                <c:ptCount val="2"/>
                <c:pt idx="0">
                  <c:v>Short Term</c:v>
                </c:pt>
                <c:pt idx="1">
                  <c:v>Long Term</c:v>
                </c:pt>
              </c:strCache>
            </c:strRef>
          </c:cat>
          <c:val>
            <c:numRef>
              <c:f>'[Ponencia Brexit noviembre 2020.xlsx]Datos noviembre 2020'!$C$60:$D$60</c:f>
              <c:numCache>
                <c:formatCode>0.0%;\(0.0%\);\-</c:formatCode>
                <c:ptCount val="2"/>
                <c:pt idx="0">
                  <c:v>-1.9E-2</c:v>
                </c:pt>
                <c:pt idx="1">
                  <c:v>-7.8E-2</c:v>
                </c:pt>
              </c:numCache>
            </c:numRef>
          </c:val>
        </c:ser>
        <c:ser>
          <c:idx val="0"/>
          <c:order val="1"/>
          <c:tx>
            <c:strRef>
              <c:f>'[Ponencia Brexit noviembre 2020.xlsx]Datos noviembre 2020'!$B$61</c:f>
              <c:strCache>
                <c:ptCount val="1"/>
                <c:pt idx="0">
                  <c:v>Covid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cat>
            <c:strRef>
              <c:f>'[Ponencia Brexit noviembre 2020.xlsx]Datos noviembre 2020'!$C$59:$D$59</c:f>
              <c:strCache>
                <c:ptCount val="2"/>
                <c:pt idx="0">
                  <c:v>Short Term</c:v>
                </c:pt>
                <c:pt idx="1">
                  <c:v>Long Term</c:v>
                </c:pt>
              </c:strCache>
            </c:strRef>
          </c:cat>
          <c:val>
            <c:numRef>
              <c:f>'[Ponencia Brexit noviembre 2020.xlsx]Datos noviembre 2020'!$C$61:$D$61</c:f>
              <c:numCache>
                <c:formatCode>0.0%;\(0.0%\);\-</c:formatCode>
                <c:ptCount val="2"/>
                <c:pt idx="0">
                  <c:v>-0.10199999999999999</c:v>
                </c:pt>
                <c:pt idx="1">
                  <c:v>-1.7000000000000001E-2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07264"/>
        <c:axId val="118908800"/>
      </c:barChart>
      <c:dateAx>
        <c:axId val="11890726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s-ES"/>
          </a:p>
        </c:txPr>
        <c:crossAx val="118908800"/>
        <c:crosses val="autoZero"/>
        <c:auto val="0"/>
        <c:lblOffset val="100"/>
        <c:baseTimeUnit val="days"/>
      </c:dateAx>
      <c:valAx>
        <c:axId val="118908800"/>
        <c:scaling>
          <c:orientation val="minMax"/>
        </c:scaling>
        <c:delete val="0"/>
        <c:axPos val="l"/>
        <c:numFmt formatCode="0.0%;\(0.0%\);\-" sourceLinked="0"/>
        <c:majorTickMark val="out"/>
        <c:minorTickMark val="none"/>
        <c:tickLblPos val="nextTo"/>
        <c:crossAx val="118907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091500422966681"/>
          <c:y val="8.1344696781526518E-2"/>
          <c:w val="0.26742287509697116"/>
          <c:h val="0.13009963768115942"/>
        </c:manualLayout>
      </c:layout>
      <c:overlay val="0"/>
      <c:txPr>
        <a:bodyPr/>
        <a:lstStyle/>
        <a:p>
          <a:pPr>
            <a:defRPr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"/>
          <c:w val="0.93080425347222218"/>
          <c:h val="0.73511376481332646"/>
        </c:manualLayout>
      </c:layout>
      <c:barChart>
        <c:barDir val="col"/>
        <c:grouping val="stacked"/>
        <c:varyColors val="0"/>
        <c:ser>
          <c:idx val="0"/>
          <c:order val="0"/>
          <c:tx>
            <c:v>Otros turistas</c:v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'[Ponencia Brexit noviembre 2020.xlsx]Datos noviembre 2020'!$C$40:$G$40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'[Ponencia Brexit noviembre 2020.xlsx]Datos noviembre 2020'!$C$46:$G$46</c:f>
              <c:numCache>
                <c:formatCode>#,##0;\ \(#,##0\);\ \-</c:formatCode>
                <c:ptCount val="5"/>
                <c:pt idx="0">
                  <c:v>9749.76</c:v>
                </c:pt>
                <c:pt idx="1">
                  <c:v>11028.22</c:v>
                </c:pt>
                <c:pt idx="2">
                  <c:v>11094.07</c:v>
                </c:pt>
                <c:pt idx="3">
                  <c:v>11013.14</c:v>
                </c:pt>
                <c:pt idx="4">
                  <c:v>1481.96</c:v>
                </c:pt>
              </c:numCache>
            </c:numRef>
          </c:val>
        </c:ser>
        <c:ser>
          <c:idx val="3"/>
          <c:order val="1"/>
          <c:tx>
            <c:v>Turistas Reino Unido</c:v>
          </c:tx>
          <c:spPr>
            <a:solidFill>
              <a:srgbClr val="660066"/>
            </a:solidFill>
            <a:ln>
              <a:noFill/>
            </a:ln>
          </c:spPr>
          <c:invertIfNegative val="0"/>
          <c:dLbls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'[Ponencia Brexit noviembre 2020.xlsx]Datos noviembre 2020'!$C$40:$G$40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'[Ponencia Brexit noviembre 2020.xlsx]Datos noviembre 2020'!$C$43:$G$43</c:f>
              <c:numCache>
                <c:formatCode>#,##0;\ \(#,##0\);\ \-</c:formatCode>
                <c:ptCount val="5"/>
                <c:pt idx="0">
                  <c:v>3255.89</c:v>
                </c:pt>
                <c:pt idx="1">
                  <c:v>3571.67</c:v>
                </c:pt>
                <c:pt idx="2">
                  <c:v>3663.13</c:v>
                </c:pt>
                <c:pt idx="3">
                  <c:v>3830.25</c:v>
                </c:pt>
                <c:pt idx="4">
                  <c:v>225.17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988032"/>
        <c:axId val="120989568"/>
      </c:barChart>
      <c:dateAx>
        <c:axId val="12098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s-ES"/>
          </a:p>
        </c:txPr>
        <c:crossAx val="120989568"/>
        <c:crosses val="autoZero"/>
        <c:auto val="0"/>
        <c:lblOffset val="100"/>
        <c:baseTimeUnit val="days"/>
      </c:dateAx>
      <c:valAx>
        <c:axId val="120989568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120988032"/>
        <c:crosses val="autoZero"/>
        <c:crossBetween val="between"/>
        <c:dispUnits>
          <c:builtInUnit val="thousands"/>
        </c:dispUnits>
      </c:valAx>
    </c:plotArea>
    <c:legend>
      <c:legendPos val="t"/>
      <c:layout>
        <c:manualLayout>
          <c:xMode val="edge"/>
          <c:yMode val="edge"/>
          <c:x val="6.7726077820973785E-2"/>
          <c:y val="0.87256418605688035"/>
          <c:w val="0.59471912982010089"/>
          <c:h val="7.8735797899574717E-2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155107310767442E-2"/>
          <c:y val="0.23886223498369455"/>
          <c:w val="0.92309295334337282"/>
          <c:h val="0.40787392110360643"/>
        </c:manualLayout>
      </c:layout>
      <c:barChart>
        <c:barDir val="col"/>
        <c:grouping val="stacked"/>
        <c:varyColors val="0"/>
        <c:ser>
          <c:idx val="0"/>
          <c:order val="0"/>
          <c:tx>
            <c:v>Otros turistas</c:v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dLbl>
              <c:idx val="3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;\ \(#,##0\);\ \-" sourceLinked="0"/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'[2]Datos noviembre 2020'!$C$28:$K$28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'[2]Datos noviembre 2020'!$C$57:$K$57</c:f>
              <c:numCache>
                <c:formatCode>#,##0;\ \(#,##0\);\ \-</c:formatCode>
                <c:ptCount val="9"/>
                <c:pt idx="0">
                  <c:v>100.27000000000001</c:v>
                </c:pt>
                <c:pt idx="1">
                  <c:v>157.43</c:v>
                </c:pt>
                <c:pt idx="2">
                  <c:v>96.6</c:v>
                </c:pt>
                <c:pt idx="3">
                  <c:v>0</c:v>
                </c:pt>
                <c:pt idx="4">
                  <c:v>0</c:v>
                </c:pt>
                <c:pt idx="5">
                  <c:v>27.49</c:v>
                </c:pt>
                <c:pt idx="6">
                  <c:v>536.43000000000006</c:v>
                </c:pt>
                <c:pt idx="7">
                  <c:v>465.78999999999996</c:v>
                </c:pt>
                <c:pt idx="8">
                  <c:v>97.85</c:v>
                </c:pt>
              </c:numCache>
            </c:numRef>
          </c:val>
        </c:ser>
        <c:ser>
          <c:idx val="3"/>
          <c:order val="1"/>
          <c:tx>
            <c:v>Turistas Reino Unido</c:v>
          </c:tx>
          <c:spPr>
            <a:solidFill>
              <a:srgbClr val="660066"/>
            </a:solidFill>
            <a:ln>
              <a:noFill/>
            </a:ln>
          </c:spPr>
          <c:invertIfNegative val="0"/>
          <c:dLbls>
            <c:dLbl>
              <c:idx val="5"/>
              <c:delete val="1"/>
            </c:dLbl>
            <c:dLbl>
              <c:idx val="6"/>
              <c:layout>
                <c:manualLayout>
                  <c:x val="1.9518453622079399E-3"/>
                  <c:y val="-8.03221274770139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660066"/>
                    </a:solidFill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'[2]Datos noviembre 2020'!$C$28:$K$28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'[2]Datos noviembre 2020'!$C$56:$K$56</c:f>
              <c:numCache>
                <c:formatCode>#,##0;\ \(#,##0\);\ \-</c:formatCode>
                <c:ptCount val="9"/>
                <c:pt idx="0">
                  <c:v>7.16</c:v>
                </c:pt>
                <c:pt idx="1">
                  <c:v>16.600000000000001</c:v>
                </c:pt>
                <c:pt idx="2">
                  <c:v>10.75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101.54</c:v>
                </c:pt>
                <c:pt idx="7">
                  <c:v>65.11</c:v>
                </c:pt>
                <c:pt idx="8">
                  <c:v>24.11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1122816"/>
        <c:axId val="121124352"/>
      </c:barChart>
      <c:dateAx>
        <c:axId val="12112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s-ES"/>
          </a:p>
        </c:txPr>
        <c:crossAx val="121124352"/>
        <c:crosses val="autoZero"/>
        <c:auto val="0"/>
        <c:lblOffset val="100"/>
        <c:baseTimeUnit val="days"/>
      </c:dateAx>
      <c:valAx>
        <c:axId val="121124352"/>
        <c:scaling>
          <c:orientation val="minMax"/>
        </c:scaling>
        <c:delete val="0"/>
        <c:axPos val="l"/>
        <c:numFmt formatCode="#,##0;\ \(#,##0\);\ \-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121122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3436050092036414E-2"/>
          <c:y val="0.86428641529432548"/>
          <c:w val="0.59471912982010089"/>
          <c:h val="7.8735797899574717E-2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.22316052085161786"/>
          <c:w val="0.93080425347222218"/>
          <c:h val="0.39165945119118029"/>
        </c:manualLayout>
      </c:layout>
      <c:barChart>
        <c:barDir val="col"/>
        <c:grouping val="stacked"/>
        <c:varyColors val="0"/>
        <c:ser>
          <c:idx val="0"/>
          <c:order val="0"/>
          <c:tx>
            <c:v>Otros turistas</c:v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#,##0;\ \(#,##0\);\ \-" sourceLinked="0"/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'[Ponencia Brexit noviembre 2020.xlsx]Datos noviembre 2020'!$I$40:$J$40</c:f>
              <c:strCache>
                <c:ptCount val="2"/>
                <c:pt idx="0">
                  <c:v>Sep. 2019</c:v>
                </c:pt>
                <c:pt idx="1">
                  <c:v>Sep. 2020</c:v>
                </c:pt>
              </c:strCache>
            </c:strRef>
          </c:cat>
          <c:val>
            <c:numRef>
              <c:f>'[Ponencia Brexit noviembre 2020.xlsx]Datos noviembre 2020'!$I$46:$J$46</c:f>
              <c:numCache>
                <c:formatCode>#,##0;\ \(#,##0\);\ \-</c:formatCode>
                <c:ptCount val="2"/>
                <c:pt idx="0">
                  <c:v>9745.57</c:v>
                </c:pt>
                <c:pt idx="1">
                  <c:v>1481.96</c:v>
                </c:pt>
              </c:numCache>
            </c:numRef>
          </c:val>
        </c:ser>
        <c:ser>
          <c:idx val="3"/>
          <c:order val="1"/>
          <c:tx>
            <c:v>Turistas Reino Unido</c:v>
          </c:tx>
          <c:spPr>
            <a:solidFill>
              <a:srgbClr val="66006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76061957945091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660066"/>
                    </a:solidFill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'[Ponencia Brexit noviembre 2020.xlsx]Datos noviembre 2020'!$I$40:$J$40</c:f>
              <c:strCache>
                <c:ptCount val="2"/>
                <c:pt idx="0">
                  <c:v>Sep. 2019</c:v>
                </c:pt>
                <c:pt idx="1">
                  <c:v>Sep. 2020</c:v>
                </c:pt>
              </c:strCache>
            </c:strRef>
          </c:cat>
          <c:val>
            <c:numRef>
              <c:f>'[Ponencia Brexit noviembre 2020.xlsx]Datos noviembre 2020'!$I$43:$J$43</c:f>
              <c:numCache>
                <c:formatCode>#,##0;\ \(#,##0\);\ \-</c:formatCode>
                <c:ptCount val="2"/>
                <c:pt idx="0">
                  <c:v>3469.88</c:v>
                </c:pt>
                <c:pt idx="1">
                  <c:v>225.17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1306496"/>
        <c:axId val="122233984"/>
      </c:barChart>
      <c:dateAx>
        <c:axId val="12130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s-ES"/>
          </a:p>
        </c:txPr>
        <c:crossAx val="122233984"/>
        <c:crosses val="autoZero"/>
        <c:auto val="0"/>
        <c:lblOffset val="100"/>
        <c:baseTimeUnit val="days"/>
      </c:dateAx>
      <c:valAx>
        <c:axId val="122233984"/>
        <c:scaling>
          <c:orientation val="minMax"/>
        </c:scaling>
        <c:delete val="1"/>
        <c:axPos val="l"/>
        <c:numFmt formatCode="#,##0;\ \(#,##0\);\ \-" sourceLinked="0"/>
        <c:majorTickMark val="out"/>
        <c:minorTickMark val="none"/>
        <c:tickLblPos val="nextTo"/>
        <c:crossAx val="12130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"/>
          <c:w val="0.86741449652777791"/>
          <c:h val="0.74916720722787078"/>
        </c:manualLayout>
      </c:layout>
      <c:lineChart>
        <c:grouping val="standard"/>
        <c:varyColors val="0"/>
        <c:ser>
          <c:idx val="3"/>
          <c:order val="0"/>
          <c:tx>
            <c:strRef>
              <c:f>'[Ponencia Brexit noviembre 2020.xlsx]Datos noviembre 2020'!$D$327</c:f>
              <c:strCache>
                <c:ptCount val="1"/>
                <c:pt idx="0">
                  <c:v>Positivos acumulados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cat>
            <c:numRef>
              <c:f>'[Ponencia Brexit noviembre 2020.xlsx]Datos noviembre 2020'!$B$328:$B$590</c:f>
              <c:numCache>
                <c:formatCode>m/d/yyyy</c:formatCode>
                <c:ptCount val="263"/>
                <c:pt idx="0">
                  <c:v>43881</c:v>
                </c:pt>
                <c:pt idx="1">
                  <c:v>43891</c:v>
                </c:pt>
                <c:pt idx="2">
                  <c:v>43892</c:v>
                </c:pt>
                <c:pt idx="3">
                  <c:v>43893</c:v>
                </c:pt>
                <c:pt idx="4">
                  <c:v>43894</c:v>
                </c:pt>
                <c:pt idx="5">
                  <c:v>43895</c:v>
                </c:pt>
                <c:pt idx="6">
                  <c:v>43896</c:v>
                </c:pt>
                <c:pt idx="7">
                  <c:v>43897</c:v>
                </c:pt>
                <c:pt idx="8">
                  <c:v>43898</c:v>
                </c:pt>
                <c:pt idx="9">
                  <c:v>43899</c:v>
                </c:pt>
                <c:pt idx="10">
                  <c:v>43900</c:v>
                </c:pt>
                <c:pt idx="11">
                  <c:v>43901</c:v>
                </c:pt>
                <c:pt idx="12">
                  <c:v>43902</c:v>
                </c:pt>
                <c:pt idx="13">
                  <c:v>43903</c:v>
                </c:pt>
                <c:pt idx="14">
                  <c:v>43904</c:v>
                </c:pt>
                <c:pt idx="15">
                  <c:v>43905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43911</c:v>
                </c:pt>
                <c:pt idx="22">
                  <c:v>43912</c:v>
                </c:pt>
                <c:pt idx="23">
                  <c:v>43913</c:v>
                </c:pt>
                <c:pt idx="24">
                  <c:v>43914</c:v>
                </c:pt>
                <c:pt idx="25">
                  <c:v>43915</c:v>
                </c:pt>
                <c:pt idx="26">
                  <c:v>43916</c:v>
                </c:pt>
                <c:pt idx="27">
                  <c:v>43917</c:v>
                </c:pt>
                <c:pt idx="28">
                  <c:v>43918</c:v>
                </c:pt>
                <c:pt idx="29">
                  <c:v>43919</c:v>
                </c:pt>
                <c:pt idx="30">
                  <c:v>43920</c:v>
                </c:pt>
                <c:pt idx="31">
                  <c:v>43921</c:v>
                </c:pt>
                <c:pt idx="32">
                  <c:v>43922</c:v>
                </c:pt>
                <c:pt idx="33">
                  <c:v>43923</c:v>
                </c:pt>
                <c:pt idx="34">
                  <c:v>43924</c:v>
                </c:pt>
                <c:pt idx="35">
                  <c:v>43925</c:v>
                </c:pt>
                <c:pt idx="36">
                  <c:v>43926</c:v>
                </c:pt>
                <c:pt idx="37">
                  <c:v>43927</c:v>
                </c:pt>
                <c:pt idx="38">
                  <c:v>43928</c:v>
                </c:pt>
                <c:pt idx="39">
                  <c:v>43929</c:v>
                </c:pt>
                <c:pt idx="40">
                  <c:v>43930</c:v>
                </c:pt>
                <c:pt idx="41">
                  <c:v>43931</c:v>
                </c:pt>
                <c:pt idx="42">
                  <c:v>43932</c:v>
                </c:pt>
                <c:pt idx="43">
                  <c:v>43933</c:v>
                </c:pt>
                <c:pt idx="44">
                  <c:v>43934</c:v>
                </c:pt>
                <c:pt idx="45">
                  <c:v>43935</c:v>
                </c:pt>
                <c:pt idx="46">
                  <c:v>43936</c:v>
                </c:pt>
                <c:pt idx="47">
                  <c:v>43937</c:v>
                </c:pt>
                <c:pt idx="48">
                  <c:v>43938</c:v>
                </c:pt>
                <c:pt idx="49">
                  <c:v>43939</c:v>
                </c:pt>
                <c:pt idx="50">
                  <c:v>43940</c:v>
                </c:pt>
                <c:pt idx="51">
                  <c:v>43941</c:v>
                </c:pt>
                <c:pt idx="52">
                  <c:v>43942</c:v>
                </c:pt>
                <c:pt idx="53">
                  <c:v>43943</c:v>
                </c:pt>
                <c:pt idx="54">
                  <c:v>43944</c:v>
                </c:pt>
                <c:pt idx="55">
                  <c:v>43945</c:v>
                </c:pt>
                <c:pt idx="56">
                  <c:v>43946</c:v>
                </c:pt>
                <c:pt idx="57">
                  <c:v>43947</c:v>
                </c:pt>
                <c:pt idx="58">
                  <c:v>43948</c:v>
                </c:pt>
                <c:pt idx="59">
                  <c:v>43949</c:v>
                </c:pt>
                <c:pt idx="60">
                  <c:v>43950</c:v>
                </c:pt>
                <c:pt idx="61">
                  <c:v>43951</c:v>
                </c:pt>
                <c:pt idx="62">
                  <c:v>43952</c:v>
                </c:pt>
                <c:pt idx="63">
                  <c:v>43953</c:v>
                </c:pt>
                <c:pt idx="64">
                  <c:v>43954</c:v>
                </c:pt>
                <c:pt idx="65">
                  <c:v>43955</c:v>
                </c:pt>
                <c:pt idx="66">
                  <c:v>43956</c:v>
                </c:pt>
                <c:pt idx="67">
                  <c:v>43957</c:v>
                </c:pt>
                <c:pt idx="68">
                  <c:v>43958</c:v>
                </c:pt>
                <c:pt idx="69">
                  <c:v>43959</c:v>
                </c:pt>
                <c:pt idx="70">
                  <c:v>43960</c:v>
                </c:pt>
                <c:pt idx="71">
                  <c:v>43961</c:v>
                </c:pt>
                <c:pt idx="72">
                  <c:v>43962</c:v>
                </c:pt>
                <c:pt idx="73">
                  <c:v>43963</c:v>
                </c:pt>
                <c:pt idx="74">
                  <c:v>43964</c:v>
                </c:pt>
                <c:pt idx="75">
                  <c:v>43965</c:v>
                </c:pt>
                <c:pt idx="76">
                  <c:v>43966</c:v>
                </c:pt>
                <c:pt idx="77">
                  <c:v>43967</c:v>
                </c:pt>
                <c:pt idx="78">
                  <c:v>43968</c:v>
                </c:pt>
                <c:pt idx="79">
                  <c:v>43969</c:v>
                </c:pt>
                <c:pt idx="80">
                  <c:v>43970</c:v>
                </c:pt>
                <c:pt idx="81">
                  <c:v>43971</c:v>
                </c:pt>
                <c:pt idx="82">
                  <c:v>43972</c:v>
                </c:pt>
                <c:pt idx="83">
                  <c:v>43973</c:v>
                </c:pt>
                <c:pt idx="84">
                  <c:v>43974</c:v>
                </c:pt>
                <c:pt idx="85">
                  <c:v>43975</c:v>
                </c:pt>
                <c:pt idx="86">
                  <c:v>43976</c:v>
                </c:pt>
                <c:pt idx="87">
                  <c:v>43977</c:v>
                </c:pt>
                <c:pt idx="88">
                  <c:v>43978</c:v>
                </c:pt>
                <c:pt idx="89">
                  <c:v>43979</c:v>
                </c:pt>
                <c:pt idx="90">
                  <c:v>43980</c:v>
                </c:pt>
                <c:pt idx="91">
                  <c:v>43981</c:v>
                </c:pt>
                <c:pt idx="92">
                  <c:v>43982</c:v>
                </c:pt>
                <c:pt idx="93">
                  <c:v>43983</c:v>
                </c:pt>
                <c:pt idx="94">
                  <c:v>43984</c:v>
                </c:pt>
                <c:pt idx="95">
                  <c:v>43985</c:v>
                </c:pt>
                <c:pt idx="96">
                  <c:v>43986</c:v>
                </c:pt>
                <c:pt idx="97">
                  <c:v>43987</c:v>
                </c:pt>
                <c:pt idx="98">
                  <c:v>43988</c:v>
                </c:pt>
                <c:pt idx="99">
                  <c:v>43989</c:v>
                </c:pt>
                <c:pt idx="100">
                  <c:v>43990</c:v>
                </c:pt>
                <c:pt idx="101">
                  <c:v>43991</c:v>
                </c:pt>
                <c:pt idx="102">
                  <c:v>43992</c:v>
                </c:pt>
                <c:pt idx="103">
                  <c:v>43993</c:v>
                </c:pt>
                <c:pt idx="104">
                  <c:v>43994</c:v>
                </c:pt>
                <c:pt idx="105">
                  <c:v>43995</c:v>
                </c:pt>
                <c:pt idx="106">
                  <c:v>43996</c:v>
                </c:pt>
                <c:pt idx="107">
                  <c:v>43997</c:v>
                </c:pt>
                <c:pt idx="108">
                  <c:v>43998</c:v>
                </c:pt>
                <c:pt idx="109">
                  <c:v>43999</c:v>
                </c:pt>
                <c:pt idx="110">
                  <c:v>44000</c:v>
                </c:pt>
                <c:pt idx="111">
                  <c:v>44001</c:v>
                </c:pt>
                <c:pt idx="112">
                  <c:v>44002</c:v>
                </c:pt>
                <c:pt idx="113">
                  <c:v>44003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  <c:pt idx="117">
                  <c:v>44007</c:v>
                </c:pt>
                <c:pt idx="118">
                  <c:v>44008</c:v>
                </c:pt>
                <c:pt idx="119">
                  <c:v>44009</c:v>
                </c:pt>
                <c:pt idx="120">
                  <c:v>44010</c:v>
                </c:pt>
                <c:pt idx="121">
                  <c:v>44011</c:v>
                </c:pt>
                <c:pt idx="122">
                  <c:v>44012</c:v>
                </c:pt>
                <c:pt idx="123">
                  <c:v>44013</c:v>
                </c:pt>
                <c:pt idx="124">
                  <c:v>44014</c:v>
                </c:pt>
                <c:pt idx="125">
                  <c:v>44015</c:v>
                </c:pt>
                <c:pt idx="126">
                  <c:v>44016</c:v>
                </c:pt>
                <c:pt idx="127">
                  <c:v>44017</c:v>
                </c:pt>
                <c:pt idx="128">
                  <c:v>44018</c:v>
                </c:pt>
                <c:pt idx="129">
                  <c:v>44019</c:v>
                </c:pt>
                <c:pt idx="130">
                  <c:v>44020</c:v>
                </c:pt>
                <c:pt idx="131">
                  <c:v>44021</c:v>
                </c:pt>
                <c:pt idx="132">
                  <c:v>44022</c:v>
                </c:pt>
                <c:pt idx="133">
                  <c:v>44023</c:v>
                </c:pt>
                <c:pt idx="134">
                  <c:v>44024</c:v>
                </c:pt>
                <c:pt idx="135">
                  <c:v>44025</c:v>
                </c:pt>
                <c:pt idx="136">
                  <c:v>44026</c:v>
                </c:pt>
                <c:pt idx="137">
                  <c:v>44027</c:v>
                </c:pt>
                <c:pt idx="138">
                  <c:v>44028</c:v>
                </c:pt>
                <c:pt idx="139">
                  <c:v>44029</c:v>
                </c:pt>
                <c:pt idx="140">
                  <c:v>44030</c:v>
                </c:pt>
                <c:pt idx="141">
                  <c:v>44031</c:v>
                </c:pt>
                <c:pt idx="142">
                  <c:v>44032</c:v>
                </c:pt>
                <c:pt idx="143">
                  <c:v>44033</c:v>
                </c:pt>
                <c:pt idx="144">
                  <c:v>44034</c:v>
                </c:pt>
                <c:pt idx="145">
                  <c:v>44035</c:v>
                </c:pt>
                <c:pt idx="146">
                  <c:v>44036</c:v>
                </c:pt>
                <c:pt idx="147">
                  <c:v>44037</c:v>
                </c:pt>
                <c:pt idx="148">
                  <c:v>44038</c:v>
                </c:pt>
                <c:pt idx="149">
                  <c:v>44039</c:v>
                </c:pt>
                <c:pt idx="150">
                  <c:v>44040</c:v>
                </c:pt>
                <c:pt idx="151">
                  <c:v>44041</c:v>
                </c:pt>
                <c:pt idx="152">
                  <c:v>44042</c:v>
                </c:pt>
                <c:pt idx="153">
                  <c:v>44043</c:v>
                </c:pt>
                <c:pt idx="154">
                  <c:v>44044</c:v>
                </c:pt>
                <c:pt idx="155">
                  <c:v>44045</c:v>
                </c:pt>
                <c:pt idx="156">
                  <c:v>44046</c:v>
                </c:pt>
                <c:pt idx="157">
                  <c:v>44047</c:v>
                </c:pt>
                <c:pt idx="158">
                  <c:v>44048</c:v>
                </c:pt>
                <c:pt idx="159">
                  <c:v>44049</c:v>
                </c:pt>
                <c:pt idx="160">
                  <c:v>44050</c:v>
                </c:pt>
                <c:pt idx="161">
                  <c:v>44051</c:v>
                </c:pt>
                <c:pt idx="162">
                  <c:v>44052</c:v>
                </c:pt>
                <c:pt idx="163">
                  <c:v>44053</c:v>
                </c:pt>
                <c:pt idx="164">
                  <c:v>44054</c:v>
                </c:pt>
                <c:pt idx="165">
                  <c:v>44055</c:v>
                </c:pt>
                <c:pt idx="166">
                  <c:v>44056</c:v>
                </c:pt>
                <c:pt idx="167">
                  <c:v>44057</c:v>
                </c:pt>
                <c:pt idx="168">
                  <c:v>44058</c:v>
                </c:pt>
                <c:pt idx="169">
                  <c:v>44059</c:v>
                </c:pt>
                <c:pt idx="170">
                  <c:v>44060</c:v>
                </c:pt>
                <c:pt idx="171">
                  <c:v>44061</c:v>
                </c:pt>
                <c:pt idx="172">
                  <c:v>44062</c:v>
                </c:pt>
                <c:pt idx="173">
                  <c:v>44063</c:v>
                </c:pt>
                <c:pt idx="174">
                  <c:v>44064</c:v>
                </c:pt>
                <c:pt idx="175">
                  <c:v>44065</c:v>
                </c:pt>
                <c:pt idx="176">
                  <c:v>44066</c:v>
                </c:pt>
                <c:pt idx="177">
                  <c:v>44067</c:v>
                </c:pt>
                <c:pt idx="178">
                  <c:v>44068</c:v>
                </c:pt>
                <c:pt idx="179">
                  <c:v>44069</c:v>
                </c:pt>
                <c:pt idx="180">
                  <c:v>44070</c:v>
                </c:pt>
                <c:pt idx="181">
                  <c:v>44071</c:v>
                </c:pt>
                <c:pt idx="182">
                  <c:v>44072</c:v>
                </c:pt>
                <c:pt idx="183">
                  <c:v>44073</c:v>
                </c:pt>
                <c:pt idx="184">
                  <c:v>44074</c:v>
                </c:pt>
                <c:pt idx="185">
                  <c:v>44075</c:v>
                </c:pt>
                <c:pt idx="186">
                  <c:v>44076</c:v>
                </c:pt>
                <c:pt idx="187">
                  <c:v>44077</c:v>
                </c:pt>
                <c:pt idx="188">
                  <c:v>44078</c:v>
                </c:pt>
                <c:pt idx="189">
                  <c:v>44079</c:v>
                </c:pt>
                <c:pt idx="190">
                  <c:v>44080</c:v>
                </c:pt>
                <c:pt idx="191">
                  <c:v>44081</c:v>
                </c:pt>
                <c:pt idx="192">
                  <c:v>44082</c:v>
                </c:pt>
                <c:pt idx="193">
                  <c:v>44083</c:v>
                </c:pt>
                <c:pt idx="194">
                  <c:v>44084</c:v>
                </c:pt>
                <c:pt idx="195">
                  <c:v>44085</c:v>
                </c:pt>
                <c:pt idx="196">
                  <c:v>44086</c:v>
                </c:pt>
                <c:pt idx="197">
                  <c:v>44087</c:v>
                </c:pt>
                <c:pt idx="198">
                  <c:v>44088</c:v>
                </c:pt>
                <c:pt idx="199">
                  <c:v>44089</c:v>
                </c:pt>
                <c:pt idx="200">
                  <c:v>44090</c:v>
                </c:pt>
                <c:pt idx="201">
                  <c:v>44091</c:v>
                </c:pt>
                <c:pt idx="202">
                  <c:v>44092</c:v>
                </c:pt>
                <c:pt idx="203">
                  <c:v>44093</c:v>
                </c:pt>
                <c:pt idx="204">
                  <c:v>44094</c:v>
                </c:pt>
                <c:pt idx="205">
                  <c:v>44095</c:v>
                </c:pt>
                <c:pt idx="206">
                  <c:v>44096</c:v>
                </c:pt>
                <c:pt idx="207">
                  <c:v>44097</c:v>
                </c:pt>
                <c:pt idx="208">
                  <c:v>44098</c:v>
                </c:pt>
                <c:pt idx="209">
                  <c:v>44099</c:v>
                </c:pt>
                <c:pt idx="210">
                  <c:v>44100</c:v>
                </c:pt>
                <c:pt idx="211">
                  <c:v>44101</c:v>
                </c:pt>
                <c:pt idx="212">
                  <c:v>44102</c:v>
                </c:pt>
                <c:pt idx="213">
                  <c:v>44103</c:v>
                </c:pt>
                <c:pt idx="214">
                  <c:v>44104</c:v>
                </c:pt>
                <c:pt idx="215">
                  <c:v>44105</c:v>
                </c:pt>
                <c:pt idx="216">
                  <c:v>44106</c:v>
                </c:pt>
                <c:pt idx="217">
                  <c:v>44107</c:v>
                </c:pt>
                <c:pt idx="218">
                  <c:v>44108</c:v>
                </c:pt>
                <c:pt idx="219">
                  <c:v>44109</c:v>
                </c:pt>
                <c:pt idx="220">
                  <c:v>44110</c:v>
                </c:pt>
                <c:pt idx="221">
                  <c:v>44111</c:v>
                </c:pt>
                <c:pt idx="222">
                  <c:v>44112</c:v>
                </c:pt>
                <c:pt idx="223">
                  <c:v>44113</c:v>
                </c:pt>
                <c:pt idx="224">
                  <c:v>44114</c:v>
                </c:pt>
                <c:pt idx="225">
                  <c:v>44115</c:v>
                </c:pt>
                <c:pt idx="226">
                  <c:v>44116</c:v>
                </c:pt>
                <c:pt idx="227">
                  <c:v>44117</c:v>
                </c:pt>
                <c:pt idx="228">
                  <c:v>44118</c:v>
                </c:pt>
                <c:pt idx="229">
                  <c:v>44119</c:v>
                </c:pt>
                <c:pt idx="230">
                  <c:v>44120</c:v>
                </c:pt>
                <c:pt idx="231">
                  <c:v>44121</c:v>
                </c:pt>
                <c:pt idx="232">
                  <c:v>44122</c:v>
                </c:pt>
                <c:pt idx="233">
                  <c:v>44123</c:v>
                </c:pt>
                <c:pt idx="234">
                  <c:v>44124</c:v>
                </c:pt>
                <c:pt idx="235">
                  <c:v>44125</c:v>
                </c:pt>
                <c:pt idx="236">
                  <c:v>44126</c:v>
                </c:pt>
                <c:pt idx="237">
                  <c:v>44127</c:v>
                </c:pt>
                <c:pt idx="238">
                  <c:v>44128</c:v>
                </c:pt>
                <c:pt idx="239">
                  <c:v>44129</c:v>
                </c:pt>
                <c:pt idx="240">
                  <c:v>44130</c:v>
                </c:pt>
                <c:pt idx="241">
                  <c:v>44131</c:v>
                </c:pt>
                <c:pt idx="242">
                  <c:v>44132</c:v>
                </c:pt>
                <c:pt idx="243">
                  <c:v>44133</c:v>
                </c:pt>
                <c:pt idx="244">
                  <c:v>44134</c:v>
                </c:pt>
                <c:pt idx="245">
                  <c:v>44135</c:v>
                </c:pt>
                <c:pt idx="246">
                  <c:v>44136</c:v>
                </c:pt>
                <c:pt idx="247">
                  <c:v>44137</c:v>
                </c:pt>
                <c:pt idx="248">
                  <c:v>44138</c:v>
                </c:pt>
                <c:pt idx="249">
                  <c:v>44139</c:v>
                </c:pt>
                <c:pt idx="250">
                  <c:v>44140</c:v>
                </c:pt>
                <c:pt idx="251">
                  <c:v>44141</c:v>
                </c:pt>
                <c:pt idx="252">
                  <c:v>44142</c:v>
                </c:pt>
                <c:pt idx="253">
                  <c:v>44143</c:v>
                </c:pt>
                <c:pt idx="254">
                  <c:v>44144</c:v>
                </c:pt>
                <c:pt idx="255">
                  <c:v>44145</c:v>
                </c:pt>
                <c:pt idx="256">
                  <c:v>44146</c:v>
                </c:pt>
                <c:pt idx="257">
                  <c:v>44147</c:v>
                </c:pt>
                <c:pt idx="258">
                  <c:v>44148</c:v>
                </c:pt>
                <c:pt idx="259">
                  <c:v>44149</c:v>
                </c:pt>
                <c:pt idx="260">
                  <c:v>44150</c:v>
                </c:pt>
                <c:pt idx="261">
                  <c:v>44151</c:v>
                </c:pt>
                <c:pt idx="262">
                  <c:v>44152</c:v>
                </c:pt>
              </c:numCache>
            </c:numRef>
          </c:cat>
          <c:val>
            <c:numRef>
              <c:f>'[Ponencia Brexit noviembre 2020.xlsx]Datos noviembre 2020'!$D$328:$D$590</c:f>
              <c:numCache>
                <c:formatCode>#,##0;\ \(#,##0\);\ \-</c:formatCode>
                <c:ptCount val="263"/>
                <c:pt idx="0">
                  <c:v>0</c:v>
                </c:pt>
                <c:pt idx="1">
                  <c:v>70</c:v>
                </c:pt>
                <c:pt idx="2">
                  <c:v>110</c:v>
                </c:pt>
                <c:pt idx="3">
                  <c:v>165</c:v>
                </c:pt>
                <c:pt idx="4">
                  <c:v>221</c:v>
                </c:pt>
                <c:pt idx="5">
                  <c:v>272</c:v>
                </c:pt>
                <c:pt idx="6">
                  <c:v>353</c:v>
                </c:pt>
                <c:pt idx="7">
                  <c:v>420</c:v>
                </c:pt>
                <c:pt idx="8">
                  <c:v>477</c:v>
                </c:pt>
                <c:pt idx="9">
                  <c:v>623</c:v>
                </c:pt>
                <c:pt idx="10">
                  <c:v>887</c:v>
                </c:pt>
                <c:pt idx="11">
                  <c:v>1292</c:v>
                </c:pt>
                <c:pt idx="12">
                  <c:v>1774</c:v>
                </c:pt>
                <c:pt idx="13">
                  <c:v>2255</c:v>
                </c:pt>
                <c:pt idx="14">
                  <c:v>2617</c:v>
                </c:pt>
                <c:pt idx="15">
                  <c:v>3061</c:v>
                </c:pt>
                <c:pt idx="16">
                  <c:v>3674</c:v>
                </c:pt>
                <c:pt idx="17">
                  <c:v>4443</c:v>
                </c:pt>
                <c:pt idx="18">
                  <c:v>5442</c:v>
                </c:pt>
                <c:pt idx="19">
                  <c:v>6496</c:v>
                </c:pt>
                <c:pt idx="20">
                  <c:v>7752</c:v>
                </c:pt>
                <c:pt idx="21">
                  <c:v>8950</c:v>
                </c:pt>
                <c:pt idx="22">
                  <c:v>10328</c:v>
                </c:pt>
                <c:pt idx="23">
                  <c:v>12656</c:v>
                </c:pt>
                <c:pt idx="24">
                  <c:v>15028</c:v>
                </c:pt>
                <c:pt idx="25">
                  <c:v>17725</c:v>
                </c:pt>
                <c:pt idx="26">
                  <c:v>20811</c:v>
                </c:pt>
                <c:pt idx="27">
                  <c:v>24002</c:v>
                </c:pt>
                <c:pt idx="28">
                  <c:v>26824</c:v>
                </c:pt>
                <c:pt idx="29">
                  <c:v>29683</c:v>
                </c:pt>
                <c:pt idx="30">
                  <c:v>33955</c:v>
                </c:pt>
                <c:pt idx="31">
                  <c:v>38472</c:v>
                </c:pt>
                <c:pt idx="32">
                  <c:v>43390</c:v>
                </c:pt>
                <c:pt idx="33">
                  <c:v>48253</c:v>
                </c:pt>
                <c:pt idx="34">
                  <c:v>53169</c:v>
                </c:pt>
                <c:pt idx="35">
                  <c:v>57174</c:v>
                </c:pt>
                <c:pt idx="36">
                  <c:v>60763</c:v>
                </c:pt>
                <c:pt idx="37">
                  <c:v>66049</c:v>
                </c:pt>
                <c:pt idx="38">
                  <c:v>71492</c:v>
                </c:pt>
                <c:pt idx="39">
                  <c:v>76611</c:v>
                </c:pt>
                <c:pt idx="40">
                  <c:v>81463</c:v>
                </c:pt>
                <c:pt idx="41">
                  <c:v>85779</c:v>
                </c:pt>
                <c:pt idx="42">
                  <c:v>89351</c:v>
                </c:pt>
                <c:pt idx="43">
                  <c:v>92837</c:v>
                </c:pt>
                <c:pt idx="44">
                  <c:v>97019</c:v>
                </c:pt>
                <c:pt idx="45">
                  <c:v>101327</c:v>
                </c:pt>
                <c:pt idx="46">
                  <c:v>106383</c:v>
                </c:pt>
                <c:pt idx="47">
                  <c:v>111664</c:v>
                </c:pt>
                <c:pt idx="48">
                  <c:v>116610</c:v>
                </c:pt>
                <c:pt idx="49">
                  <c:v>121324</c:v>
                </c:pt>
                <c:pt idx="50">
                  <c:v>125177</c:v>
                </c:pt>
                <c:pt idx="51">
                  <c:v>130034</c:v>
                </c:pt>
                <c:pt idx="52">
                  <c:v>134796</c:v>
                </c:pt>
                <c:pt idx="53">
                  <c:v>140281</c:v>
                </c:pt>
                <c:pt idx="54">
                  <c:v>145425</c:v>
                </c:pt>
                <c:pt idx="55">
                  <c:v>150385</c:v>
                </c:pt>
                <c:pt idx="56">
                  <c:v>154132</c:v>
                </c:pt>
                <c:pt idx="57">
                  <c:v>157603</c:v>
                </c:pt>
                <c:pt idx="58">
                  <c:v>162310</c:v>
                </c:pt>
                <c:pt idx="59">
                  <c:v>167035</c:v>
                </c:pt>
                <c:pt idx="60">
                  <c:v>172472</c:v>
                </c:pt>
                <c:pt idx="61">
                  <c:v>177438</c:v>
                </c:pt>
                <c:pt idx="62">
                  <c:v>182173</c:v>
                </c:pt>
                <c:pt idx="63">
                  <c:v>185405</c:v>
                </c:pt>
                <c:pt idx="64">
                  <c:v>188383</c:v>
                </c:pt>
                <c:pt idx="65">
                  <c:v>191772</c:v>
                </c:pt>
                <c:pt idx="66">
                  <c:v>195453</c:v>
                </c:pt>
                <c:pt idx="67">
                  <c:v>199282</c:v>
                </c:pt>
                <c:pt idx="68">
                  <c:v>203045</c:v>
                </c:pt>
                <c:pt idx="69">
                  <c:v>206105</c:v>
                </c:pt>
                <c:pt idx="70">
                  <c:v>208262</c:v>
                </c:pt>
                <c:pt idx="71">
                  <c:v>210586</c:v>
                </c:pt>
                <c:pt idx="72">
                  <c:v>214165</c:v>
                </c:pt>
                <c:pt idx="73">
                  <c:v>217563</c:v>
                </c:pt>
                <c:pt idx="74">
                  <c:v>220868</c:v>
                </c:pt>
                <c:pt idx="75">
                  <c:v>223497</c:v>
                </c:pt>
                <c:pt idx="76">
                  <c:v>226025</c:v>
                </c:pt>
                <c:pt idx="77">
                  <c:v>228104</c:v>
                </c:pt>
                <c:pt idx="78">
                  <c:v>229940</c:v>
                </c:pt>
                <c:pt idx="79">
                  <c:v>232520</c:v>
                </c:pt>
                <c:pt idx="80">
                  <c:v>235572</c:v>
                </c:pt>
                <c:pt idx="81">
                  <c:v>238279</c:v>
                </c:pt>
                <c:pt idx="82">
                  <c:v>240853</c:v>
                </c:pt>
                <c:pt idx="83">
                  <c:v>242911</c:v>
                </c:pt>
                <c:pt idx="84">
                  <c:v>244438</c:v>
                </c:pt>
                <c:pt idx="85">
                  <c:v>245804</c:v>
                </c:pt>
                <c:pt idx="86">
                  <c:v>247425</c:v>
                </c:pt>
                <c:pt idx="87">
                  <c:v>249091</c:v>
                </c:pt>
                <c:pt idx="88">
                  <c:v>250918</c:v>
                </c:pt>
                <c:pt idx="89">
                  <c:v>252675</c:v>
                </c:pt>
                <c:pt idx="90">
                  <c:v>254203</c:v>
                </c:pt>
                <c:pt idx="91">
                  <c:v>255324</c:v>
                </c:pt>
                <c:pt idx="92">
                  <c:v>256404</c:v>
                </c:pt>
                <c:pt idx="93">
                  <c:v>257842</c:v>
                </c:pt>
                <c:pt idx="94">
                  <c:v>259333</c:v>
                </c:pt>
                <c:pt idx="95">
                  <c:v>260694</c:v>
                </c:pt>
                <c:pt idx="96">
                  <c:v>261944</c:v>
                </c:pt>
                <c:pt idx="97">
                  <c:v>263064</c:v>
                </c:pt>
                <c:pt idx="98">
                  <c:v>263869</c:v>
                </c:pt>
                <c:pt idx="99">
                  <c:v>264590</c:v>
                </c:pt>
                <c:pt idx="100">
                  <c:v>265690</c:v>
                </c:pt>
                <c:pt idx="101">
                  <c:v>266847</c:v>
                </c:pt>
                <c:pt idx="102">
                  <c:v>268041</c:v>
                </c:pt>
                <c:pt idx="103">
                  <c:v>269056</c:v>
                </c:pt>
                <c:pt idx="104">
                  <c:v>270106</c:v>
                </c:pt>
                <c:pt idx="105">
                  <c:v>270994</c:v>
                </c:pt>
                <c:pt idx="106">
                  <c:v>271814</c:v>
                </c:pt>
                <c:pt idx="107">
                  <c:v>272859</c:v>
                </c:pt>
                <c:pt idx="108">
                  <c:v>273965</c:v>
                </c:pt>
                <c:pt idx="109">
                  <c:v>274981</c:v>
                </c:pt>
                <c:pt idx="110">
                  <c:v>276009</c:v>
                </c:pt>
                <c:pt idx="111">
                  <c:v>276995</c:v>
                </c:pt>
                <c:pt idx="112">
                  <c:v>277681</c:v>
                </c:pt>
                <c:pt idx="113">
                  <c:v>278319</c:v>
                </c:pt>
                <c:pt idx="114">
                  <c:v>279213</c:v>
                </c:pt>
                <c:pt idx="115">
                  <c:v>280097</c:v>
                </c:pt>
                <c:pt idx="116">
                  <c:v>280873</c:v>
                </c:pt>
                <c:pt idx="117">
                  <c:v>281594</c:v>
                </c:pt>
                <c:pt idx="118">
                  <c:v>282264</c:v>
                </c:pt>
                <c:pt idx="119">
                  <c:v>282915</c:v>
                </c:pt>
                <c:pt idx="120">
                  <c:v>283364</c:v>
                </c:pt>
                <c:pt idx="121">
                  <c:v>284093</c:v>
                </c:pt>
                <c:pt idx="122">
                  <c:v>284708</c:v>
                </c:pt>
                <c:pt idx="123">
                  <c:v>285353</c:v>
                </c:pt>
                <c:pt idx="124">
                  <c:v>285957</c:v>
                </c:pt>
                <c:pt idx="125">
                  <c:v>286527</c:v>
                </c:pt>
                <c:pt idx="126">
                  <c:v>286926</c:v>
                </c:pt>
                <c:pt idx="127">
                  <c:v>287481</c:v>
                </c:pt>
                <c:pt idx="128">
                  <c:v>288188</c:v>
                </c:pt>
                <c:pt idx="129">
                  <c:v>288789</c:v>
                </c:pt>
                <c:pt idx="130">
                  <c:v>289494</c:v>
                </c:pt>
                <c:pt idx="131">
                  <c:v>290211</c:v>
                </c:pt>
                <c:pt idx="132">
                  <c:v>290777</c:v>
                </c:pt>
                <c:pt idx="133">
                  <c:v>291226</c:v>
                </c:pt>
                <c:pt idx="134">
                  <c:v>291593</c:v>
                </c:pt>
                <c:pt idx="135">
                  <c:v>292326</c:v>
                </c:pt>
                <c:pt idx="136">
                  <c:v>293016</c:v>
                </c:pt>
                <c:pt idx="137">
                  <c:v>293788</c:v>
                </c:pt>
                <c:pt idx="138">
                  <c:v>294492</c:v>
                </c:pt>
                <c:pt idx="139">
                  <c:v>295071</c:v>
                </c:pt>
                <c:pt idx="140">
                  <c:v>295568</c:v>
                </c:pt>
                <c:pt idx="141">
                  <c:v>296011</c:v>
                </c:pt>
                <c:pt idx="142">
                  <c:v>296823</c:v>
                </c:pt>
                <c:pt idx="143">
                  <c:v>297606</c:v>
                </c:pt>
                <c:pt idx="144">
                  <c:v>298405</c:v>
                </c:pt>
                <c:pt idx="145">
                  <c:v>299204</c:v>
                </c:pt>
                <c:pt idx="146">
                  <c:v>299972</c:v>
                </c:pt>
                <c:pt idx="147">
                  <c:v>300495</c:v>
                </c:pt>
                <c:pt idx="148">
                  <c:v>301053</c:v>
                </c:pt>
                <c:pt idx="149">
                  <c:v>301909</c:v>
                </c:pt>
                <c:pt idx="150">
                  <c:v>302752</c:v>
                </c:pt>
                <c:pt idx="151">
                  <c:v>303791</c:v>
                </c:pt>
                <c:pt idx="152">
                  <c:v>304713</c:v>
                </c:pt>
                <c:pt idx="153">
                  <c:v>305387</c:v>
                </c:pt>
                <c:pt idx="154">
                  <c:v>305930</c:v>
                </c:pt>
                <c:pt idx="155">
                  <c:v>306484</c:v>
                </c:pt>
                <c:pt idx="156">
                  <c:v>307526</c:v>
                </c:pt>
                <c:pt idx="157">
                  <c:v>308545</c:v>
                </c:pt>
                <c:pt idx="158">
                  <c:v>309605</c:v>
                </c:pt>
                <c:pt idx="159">
                  <c:v>310690</c:v>
                </c:pt>
                <c:pt idx="160">
                  <c:v>311633</c:v>
                </c:pt>
                <c:pt idx="161">
                  <c:v>312329</c:v>
                </c:pt>
                <c:pt idx="162">
                  <c:v>312945</c:v>
                </c:pt>
                <c:pt idx="163">
                  <c:v>314417</c:v>
                </c:pt>
                <c:pt idx="164">
                  <c:v>315758</c:v>
                </c:pt>
                <c:pt idx="165">
                  <c:v>316963</c:v>
                </c:pt>
                <c:pt idx="166">
                  <c:v>318109</c:v>
                </c:pt>
                <c:pt idx="167">
                  <c:v>319275</c:v>
                </c:pt>
                <c:pt idx="168">
                  <c:v>319971</c:v>
                </c:pt>
                <c:pt idx="169">
                  <c:v>320569</c:v>
                </c:pt>
                <c:pt idx="170">
                  <c:v>321853</c:v>
                </c:pt>
                <c:pt idx="171">
                  <c:v>322937</c:v>
                </c:pt>
                <c:pt idx="172">
                  <c:v>324178</c:v>
                </c:pt>
                <c:pt idx="173">
                  <c:v>325643</c:v>
                </c:pt>
                <c:pt idx="174">
                  <c:v>326837</c:v>
                </c:pt>
                <c:pt idx="175">
                  <c:v>327663</c:v>
                </c:pt>
                <c:pt idx="176">
                  <c:v>328486</c:v>
                </c:pt>
                <c:pt idx="177">
                  <c:v>329707</c:v>
                </c:pt>
                <c:pt idx="178">
                  <c:v>330955</c:v>
                </c:pt>
                <c:pt idx="179">
                  <c:v>332308</c:v>
                </c:pt>
                <c:pt idx="180">
                  <c:v>333870</c:v>
                </c:pt>
                <c:pt idx="181">
                  <c:v>335499</c:v>
                </c:pt>
                <c:pt idx="182">
                  <c:v>336728</c:v>
                </c:pt>
                <c:pt idx="183">
                  <c:v>337891</c:v>
                </c:pt>
                <c:pt idx="184">
                  <c:v>339392</c:v>
                </c:pt>
                <c:pt idx="185">
                  <c:v>341642</c:v>
                </c:pt>
                <c:pt idx="186">
                  <c:v>344636</c:v>
                </c:pt>
                <c:pt idx="187">
                  <c:v>347736</c:v>
                </c:pt>
                <c:pt idx="188">
                  <c:v>350773</c:v>
                </c:pt>
                <c:pt idx="189">
                  <c:v>353318</c:v>
                </c:pt>
                <c:pt idx="190">
                  <c:v>355766</c:v>
                </c:pt>
                <c:pt idx="191">
                  <c:v>359629</c:v>
                </c:pt>
                <c:pt idx="192">
                  <c:v>362933</c:v>
                </c:pt>
                <c:pt idx="193">
                  <c:v>366263</c:v>
                </c:pt>
                <c:pt idx="194">
                  <c:v>369857</c:v>
                </c:pt>
                <c:pt idx="195">
                  <c:v>373155</c:v>
                </c:pt>
                <c:pt idx="196">
                  <c:v>375828</c:v>
                </c:pt>
                <c:pt idx="197">
                  <c:v>377972</c:v>
                </c:pt>
                <c:pt idx="198">
                  <c:v>381367</c:v>
                </c:pt>
                <c:pt idx="199">
                  <c:v>384923</c:v>
                </c:pt>
                <c:pt idx="200">
                  <c:v>389291</c:v>
                </c:pt>
                <c:pt idx="201">
                  <c:v>393920</c:v>
                </c:pt>
                <c:pt idx="202">
                  <c:v>398880</c:v>
                </c:pt>
                <c:pt idx="203">
                  <c:v>403741</c:v>
                </c:pt>
                <c:pt idx="204">
                  <c:v>409061</c:v>
                </c:pt>
                <c:pt idx="205">
                  <c:v>414661</c:v>
                </c:pt>
                <c:pt idx="206">
                  <c:v>421079</c:v>
                </c:pt>
                <c:pt idx="207">
                  <c:v>428139</c:v>
                </c:pt>
                <c:pt idx="208">
                  <c:v>435754</c:v>
                </c:pt>
                <c:pt idx="209">
                  <c:v>443005</c:v>
                </c:pt>
                <c:pt idx="210">
                  <c:v>449762</c:v>
                </c:pt>
                <c:pt idx="211">
                  <c:v>456737</c:v>
                </c:pt>
                <c:pt idx="212">
                  <c:v>466661</c:v>
                </c:pt>
                <c:pt idx="213">
                  <c:v>476901</c:v>
                </c:pt>
                <c:pt idx="214">
                  <c:v>489449</c:v>
                </c:pt>
                <c:pt idx="215">
                  <c:v>502628</c:v>
                </c:pt>
                <c:pt idx="216">
                  <c:v>516306</c:v>
                </c:pt>
                <c:pt idx="217">
                  <c:v>527854</c:v>
                </c:pt>
                <c:pt idx="218">
                  <c:v>539648</c:v>
                </c:pt>
                <c:pt idx="219">
                  <c:v>556196</c:v>
                </c:pt>
                <c:pt idx="220">
                  <c:v>573254</c:v>
                </c:pt>
                <c:pt idx="221">
                  <c:v>591567</c:v>
                </c:pt>
                <c:pt idx="222">
                  <c:v>609804</c:v>
                </c:pt>
                <c:pt idx="223">
                  <c:v>625521</c:v>
                </c:pt>
                <c:pt idx="224">
                  <c:v>638032</c:v>
                </c:pt>
                <c:pt idx="225">
                  <c:v>650099</c:v>
                </c:pt>
                <c:pt idx="226">
                  <c:v>669542</c:v>
                </c:pt>
                <c:pt idx="227">
                  <c:v>688433</c:v>
                </c:pt>
                <c:pt idx="228">
                  <c:v>708135</c:v>
                </c:pt>
                <c:pt idx="229">
                  <c:v>726567</c:v>
                </c:pt>
                <c:pt idx="230">
                  <c:v>744281</c:v>
                </c:pt>
                <c:pt idx="231">
                  <c:v>759048</c:v>
                </c:pt>
                <c:pt idx="232">
                  <c:v>773227</c:v>
                </c:pt>
                <c:pt idx="233">
                  <c:v>798824</c:v>
                </c:pt>
                <c:pt idx="234">
                  <c:v>824132</c:v>
                </c:pt>
                <c:pt idx="235">
                  <c:v>849589</c:v>
                </c:pt>
                <c:pt idx="236">
                  <c:v>872837</c:v>
                </c:pt>
                <c:pt idx="237">
                  <c:v>894319</c:v>
                </c:pt>
                <c:pt idx="238">
                  <c:v>910564</c:v>
                </c:pt>
                <c:pt idx="239">
                  <c:v>926287</c:v>
                </c:pt>
                <c:pt idx="240">
                  <c:v>952838</c:v>
                </c:pt>
                <c:pt idx="241">
                  <c:v>976951</c:v>
                </c:pt>
                <c:pt idx="242">
                  <c:v>1000569</c:v>
                </c:pt>
                <c:pt idx="243">
                  <c:v>1023899</c:v>
                </c:pt>
                <c:pt idx="244">
                  <c:v>1046587</c:v>
                </c:pt>
                <c:pt idx="245">
                  <c:v>1063094</c:v>
                </c:pt>
                <c:pt idx="246">
                  <c:v>1078831</c:v>
                </c:pt>
                <c:pt idx="247">
                  <c:v>1110306</c:v>
                </c:pt>
                <c:pt idx="248">
                  <c:v>1135886</c:v>
                </c:pt>
                <c:pt idx="249">
                  <c:v>1159580</c:v>
                </c:pt>
                <c:pt idx="250">
                  <c:v>1183338</c:v>
                </c:pt>
                <c:pt idx="251">
                  <c:v>1206657</c:v>
                </c:pt>
                <c:pt idx="252">
                  <c:v>1225180</c:v>
                </c:pt>
                <c:pt idx="253">
                  <c:v>1245138</c:v>
                </c:pt>
                <c:pt idx="254">
                  <c:v>1276180</c:v>
                </c:pt>
                <c:pt idx="255">
                  <c:v>1303397</c:v>
                </c:pt>
                <c:pt idx="256">
                  <c:v>1330752</c:v>
                </c:pt>
                <c:pt idx="257">
                  <c:v>1354902</c:v>
                </c:pt>
                <c:pt idx="258">
                  <c:v>1378861</c:v>
                </c:pt>
                <c:pt idx="259">
                  <c:v>1396605</c:v>
                </c:pt>
                <c:pt idx="260">
                  <c:v>1411849</c:v>
                </c:pt>
                <c:pt idx="261">
                  <c:v>1436373</c:v>
                </c:pt>
                <c:pt idx="262">
                  <c:v>1450980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22912"/>
        <c:axId val="130825216"/>
      </c:lineChart>
      <c:dateAx>
        <c:axId val="130822912"/>
        <c:scaling>
          <c:orientation val="minMax"/>
        </c:scaling>
        <c:delete val="0"/>
        <c:axPos val="b"/>
        <c:numFmt formatCode="[$-C0A]mmm\-yy;@" sourceLinked="0"/>
        <c:majorTickMark val="out"/>
        <c:minorTickMark val="none"/>
        <c:tickLblPos val="nextTo"/>
        <c:txPr>
          <a:bodyPr/>
          <a:lstStyle/>
          <a:p>
            <a:pPr algn="ctr">
              <a:defRPr lang="es-ES" sz="11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S"/>
          </a:p>
        </c:txPr>
        <c:crossAx val="130825216"/>
        <c:crosses val="autoZero"/>
        <c:auto val="0"/>
        <c:lblOffset val="100"/>
        <c:baseTimeUnit val="days"/>
      </c:dateAx>
      <c:valAx>
        <c:axId val="13082521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130822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172851562500002"/>
          <c:y val="4.6014492753623189E-2"/>
          <c:w val="0.41781011284722225"/>
          <c:h val="0.130099637681159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59558756053599"/>
          <c:y val="0"/>
          <c:w val="0.80477500610337827"/>
          <c:h val="0.74916720722787078"/>
        </c:manualLayout>
      </c:layout>
      <c:lineChart>
        <c:grouping val="standard"/>
        <c:varyColors val="0"/>
        <c:ser>
          <c:idx val="3"/>
          <c:order val="0"/>
          <c:tx>
            <c:strRef>
              <c:f>'[Ponencia Brexit noviembre 2020.xlsx]Datos noviembre 2020'!$F$327</c:f>
              <c:strCache>
                <c:ptCount val="1"/>
                <c:pt idx="0">
                  <c:v>Muertes acumuladas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ymbol val="none"/>
          </c:marker>
          <c:cat>
            <c:numRef>
              <c:f>'[Ponencia Brexit noviembre 2020.xlsx]Datos noviembre 2020'!$B$328:$B$590</c:f>
              <c:numCache>
                <c:formatCode>m/d/yyyy</c:formatCode>
                <c:ptCount val="263"/>
                <c:pt idx="0">
                  <c:v>43881</c:v>
                </c:pt>
                <c:pt idx="1">
                  <c:v>43891</c:v>
                </c:pt>
                <c:pt idx="2">
                  <c:v>43892</c:v>
                </c:pt>
                <c:pt idx="3">
                  <c:v>43893</c:v>
                </c:pt>
                <c:pt idx="4">
                  <c:v>43894</c:v>
                </c:pt>
                <c:pt idx="5">
                  <c:v>43895</c:v>
                </c:pt>
                <c:pt idx="6">
                  <c:v>43896</c:v>
                </c:pt>
                <c:pt idx="7">
                  <c:v>43897</c:v>
                </c:pt>
                <c:pt idx="8">
                  <c:v>43898</c:v>
                </c:pt>
                <c:pt idx="9">
                  <c:v>43899</c:v>
                </c:pt>
                <c:pt idx="10">
                  <c:v>43900</c:v>
                </c:pt>
                <c:pt idx="11">
                  <c:v>43901</c:v>
                </c:pt>
                <c:pt idx="12">
                  <c:v>43902</c:v>
                </c:pt>
                <c:pt idx="13">
                  <c:v>43903</c:v>
                </c:pt>
                <c:pt idx="14">
                  <c:v>43904</c:v>
                </c:pt>
                <c:pt idx="15">
                  <c:v>43905</c:v>
                </c:pt>
                <c:pt idx="16">
                  <c:v>43906</c:v>
                </c:pt>
                <c:pt idx="17">
                  <c:v>43907</c:v>
                </c:pt>
                <c:pt idx="18">
                  <c:v>43908</c:v>
                </c:pt>
                <c:pt idx="19">
                  <c:v>43909</c:v>
                </c:pt>
                <c:pt idx="20">
                  <c:v>43910</c:v>
                </c:pt>
                <c:pt idx="21">
                  <c:v>43911</c:v>
                </c:pt>
                <c:pt idx="22">
                  <c:v>43912</c:v>
                </c:pt>
                <c:pt idx="23">
                  <c:v>43913</c:v>
                </c:pt>
                <c:pt idx="24">
                  <c:v>43914</c:v>
                </c:pt>
                <c:pt idx="25">
                  <c:v>43915</c:v>
                </c:pt>
                <c:pt idx="26">
                  <c:v>43916</c:v>
                </c:pt>
                <c:pt idx="27">
                  <c:v>43917</c:v>
                </c:pt>
                <c:pt idx="28">
                  <c:v>43918</c:v>
                </c:pt>
                <c:pt idx="29">
                  <c:v>43919</c:v>
                </c:pt>
                <c:pt idx="30">
                  <c:v>43920</c:v>
                </c:pt>
                <c:pt idx="31">
                  <c:v>43921</c:v>
                </c:pt>
                <c:pt idx="32">
                  <c:v>43922</c:v>
                </c:pt>
                <c:pt idx="33">
                  <c:v>43923</c:v>
                </c:pt>
                <c:pt idx="34">
                  <c:v>43924</c:v>
                </c:pt>
                <c:pt idx="35">
                  <c:v>43925</c:v>
                </c:pt>
                <c:pt idx="36">
                  <c:v>43926</c:v>
                </c:pt>
                <c:pt idx="37">
                  <c:v>43927</c:v>
                </c:pt>
                <c:pt idx="38">
                  <c:v>43928</c:v>
                </c:pt>
                <c:pt idx="39">
                  <c:v>43929</c:v>
                </c:pt>
                <c:pt idx="40">
                  <c:v>43930</c:v>
                </c:pt>
                <c:pt idx="41">
                  <c:v>43931</c:v>
                </c:pt>
                <c:pt idx="42">
                  <c:v>43932</c:v>
                </c:pt>
                <c:pt idx="43">
                  <c:v>43933</c:v>
                </c:pt>
                <c:pt idx="44">
                  <c:v>43934</c:v>
                </c:pt>
                <c:pt idx="45">
                  <c:v>43935</c:v>
                </c:pt>
                <c:pt idx="46">
                  <c:v>43936</c:v>
                </c:pt>
                <c:pt idx="47">
                  <c:v>43937</c:v>
                </c:pt>
                <c:pt idx="48">
                  <c:v>43938</c:v>
                </c:pt>
                <c:pt idx="49">
                  <c:v>43939</c:v>
                </c:pt>
                <c:pt idx="50">
                  <c:v>43940</c:v>
                </c:pt>
                <c:pt idx="51">
                  <c:v>43941</c:v>
                </c:pt>
                <c:pt idx="52">
                  <c:v>43942</c:v>
                </c:pt>
                <c:pt idx="53">
                  <c:v>43943</c:v>
                </c:pt>
                <c:pt idx="54">
                  <c:v>43944</c:v>
                </c:pt>
                <c:pt idx="55">
                  <c:v>43945</c:v>
                </c:pt>
                <c:pt idx="56">
                  <c:v>43946</c:v>
                </c:pt>
                <c:pt idx="57">
                  <c:v>43947</c:v>
                </c:pt>
                <c:pt idx="58">
                  <c:v>43948</c:v>
                </c:pt>
                <c:pt idx="59">
                  <c:v>43949</c:v>
                </c:pt>
                <c:pt idx="60">
                  <c:v>43950</c:v>
                </c:pt>
                <c:pt idx="61">
                  <c:v>43951</c:v>
                </c:pt>
                <c:pt idx="62">
                  <c:v>43952</c:v>
                </c:pt>
                <c:pt idx="63">
                  <c:v>43953</c:v>
                </c:pt>
                <c:pt idx="64">
                  <c:v>43954</c:v>
                </c:pt>
                <c:pt idx="65">
                  <c:v>43955</c:v>
                </c:pt>
                <c:pt idx="66">
                  <c:v>43956</c:v>
                </c:pt>
                <c:pt idx="67">
                  <c:v>43957</c:v>
                </c:pt>
                <c:pt idx="68">
                  <c:v>43958</c:v>
                </c:pt>
                <c:pt idx="69">
                  <c:v>43959</c:v>
                </c:pt>
                <c:pt idx="70">
                  <c:v>43960</c:v>
                </c:pt>
                <c:pt idx="71">
                  <c:v>43961</c:v>
                </c:pt>
                <c:pt idx="72">
                  <c:v>43962</c:v>
                </c:pt>
                <c:pt idx="73">
                  <c:v>43963</c:v>
                </c:pt>
                <c:pt idx="74">
                  <c:v>43964</c:v>
                </c:pt>
                <c:pt idx="75">
                  <c:v>43965</c:v>
                </c:pt>
                <c:pt idx="76">
                  <c:v>43966</c:v>
                </c:pt>
                <c:pt idx="77">
                  <c:v>43967</c:v>
                </c:pt>
                <c:pt idx="78">
                  <c:v>43968</c:v>
                </c:pt>
                <c:pt idx="79">
                  <c:v>43969</c:v>
                </c:pt>
                <c:pt idx="80">
                  <c:v>43970</c:v>
                </c:pt>
                <c:pt idx="81">
                  <c:v>43971</c:v>
                </c:pt>
                <c:pt idx="82">
                  <c:v>43972</c:v>
                </c:pt>
                <c:pt idx="83">
                  <c:v>43973</c:v>
                </c:pt>
                <c:pt idx="84">
                  <c:v>43974</c:v>
                </c:pt>
                <c:pt idx="85">
                  <c:v>43975</c:v>
                </c:pt>
                <c:pt idx="86">
                  <c:v>43976</c:v>
                </c:pt>
                <c:pt idx="87">
                  <c:v>43977</c:v>
                </c:pt>
                <c:pt idx="88">
                  <c:v>43978</c:v>
                </c:pt>
                <c:pt idx="89">
                  <c:v>43979</c:v>
                </c:pt>
                <c:pt idx="90">
                  <c:v>43980</c:v>
                </c:pt>
                <c:pt idx="91">
                  <c:v>43981</c:v>
                </c:pt>
                <c:pt idx="92">
                  <c:v>43982</c:v>
                </c:pt>
                <c:pt idx="93">
                  <c:v>43983</c:v>
                </c:pt>
                <c:pt idx="94">
                  <c:v>43984</c:v>
                </c:pt>
                <c:pt idx="95">
                  <c:v>43985</c:v>
                </c:pt>
                <c:pt idx="96">
                  <c:v>43986</c:v>
                </c:pt>
                <c:pt idx="97">
                  <c:v>43987</c:v>
                </c:pt>
                <c:pt idx="98">
                  <c:v>43988</c:v>
                </c:pt>
                <c:pt idx="99">
                  <c:v>43989</c:v>
                </c:pt>
                <c:pt idx="100">
                  <c:v>43990</c:v>
                </c:pt>
                <c:pt idx="101">
                  <c:v>43991</c:v>
                </c:pt>
                <c:pt idx="102">
                  <c:v>43992</c:v>
                </c:pt>
                <c:pt idx="103">
                  <c:v>43993</c:v>
                </c:pt>
                <c:pt idx="104">
                  <c:v>43994</c:v>
                </c:pt>
                <c:pt idx="105">
                  <c:v>43995</c:v>
                </c:pt>
                <c:pt idx="106">
                  <c:v>43996</c:v>
                </c:pt>
                <c:pt idx="107">
                  <c:v>43997</c:v>
                </c:pt>
                <c:pt idx="108">
                  <c:v>43998</c:v>
                </c:pt>
                <c:pt idx="109">
                  <c:v>43999</c:v>
                </c:pt>
                <c:pt idx="110">
                  <c:v>44000</c:v>
                </c:pt>
                <c:pt idx="111">
                  <c:v>44001</c:v>
                </c:pt>
                <c:pt idx="112">
                  <c:v>44002</c:v>
                </c:pt>
                <c:pt idx="113">
                  <c:v>44003</c:v>
                </c:pt>
                <c:pt idx="114">
                  <c:v>44004</c:v>
                </c:pt>
                <c:pt idx="115">
                  <c:v>44005</c:v>
                </c:pt>
                <c:pt idx="116">
                  <c:v>44006</c:v>
                </c:pt>
                <c:pt idx="117">
                  <c:v>44007</c:v>
                </c:pt>
                <c:pt idx="118">
                  <c:v>44008</c:v>
                </c:pt>
                <c:pt idx="119">
                  <c:v>44009</c:v>
                </c:pt>
                <c:pt idx="120">
                  <c:v>44010</c:v>
                </c:pt>
                <c:pt idx="121">
                  <c:v>44011</c:v>
                </c:pt>
                <c:pt idx="122">
                  <c:v>44012</c:v>
                </c:pt>
                <c:pt idx="123">
                  <c:v>44013</c:v>
                </c:pt>
                <c:pt idx="124">
                  <c:v>44014</c:v>
                </c:pt>
                <c:pt idx="125">
                  <c:v>44015</c:v>
                </c:pt>
                <c:pt idx="126">
                  <c:v>44016</c:v>
                </c:pt>
                <c:pt idx="127">
                  <c:v>44017</c:v>
                </c:pt>
                <c:pt idx="128">
                  <c:v>44018</c:v>
                </c:pt>
                <c:pt idx="129">
                  <c:v>44019</c:v>
                </c:pt>
                <c:pt idx="130">
                  <c:v>44020</c:v>
                </c:pt>
                <c:pt idx="131">
                  <c:v>44021</c:v>
                </c:pt>
                <c:pt idx="132">
                  <c:v>44022</c:v>
                </c:pt>
                <c:pt idx="133">
                  <c:v>44023</c:v>
                </c:pt>
                <c:pt idx="134">
                  <c:v>44024</c:v>
                </c:pt>
                <c:pt idx="135">
                  <c:v>44025</c:v>
                </c:pt>
                <c:pt idx="136">
                  <c:v>44026</c:v>
                </c:pt>
                <c:pt idx="137">
                  <c:v>44027</c:v>
                </c:pt>
                <c:pt idx="138">
                  <c:v>44028</c:v>
                </c:pt>
                <c:pt idx="139">
                  <c:v>44029</c:v>
                </c:pt>
                <c:pt idx="140">
                  <c:v>44030</c:v>
                </c:pt>
                <c:pt idx="141">
                  <c:v>44031</c:v>
                </c:pt>
                <c:pt idx="142">
                  <c:v>44032</c:v>
                </c:pt>
                <c:pt idx="143">
                  <c:v>44033</c:v>
                </c:pt>
                <c:pt idx="144">
                  <c:v>44034</c:v>
                </c:pt>
                <c:pt idx="145">
                  <c:v>44035</c:v>
                </c:pt>
                <c:pt idx="146">
                  <c:v>44036</c:v>
                </c:pt>
                <c:pt idx="147">
                  <c:v>44037</c:v>
                </c:pt>
                <c:pt idx="148">
                  <c:v>44038</c:v>
                </c:pt>
                <c:pt idx="149">
                  <c:v>44039</c:v>
                </c:pt>
                <c:pt idx="150">
                  <c:v>44040</c:v>
                </c:pt>
                <c:pt idx="151">
                  <c:v>44041</c:v>
                </c:pt>
                <c:pt idx="152">
                  <c:v>44042</c:v>
                </c:pt>
                <c:pt idx="153">
                  <c:v>44043</c:v>
                </c:pt>
                <c:pt idx="154">
                  <c:v>44044</c:v>
                </c:pt>
                <c:pt idx="155">
                  <c:v>44045</c:v>
                </c:pt>
                <c:pt idx="156">
                  <c:v>44046</c:v>
                </c:pt>
                <c:pt idx="157">
                  <c:v>44047</c:v>
                </c:pt>
                <c:pt idx="158">
                  <c:v>44048</c:v>
                </c:pt>
                <c:pt idx="159">
                  <c:v>44049</c:v>
                </c:pt>
                <c:pt idx="160">
                  <c:v>44050</c:v>
                </c:pt>
                <c:pt idx="161">
                  <c:v>44051</c:v>
                </c:pt>
                <c:pt idx="162">
                  <c:v>44052</c:v>
                </c:pt>
                <c:pt idx="163">
                  <c:v>44053</c:v>
                </c:pt>
                <c:pt idx="164">
                  <c:v>44054</c:v>
                </c:pt>
                <c:pt idx="165">
                  <c:v>44055</c:v>
                </c:pt>
                <c:pt idx="166">
                  <c:v>44056</c:v>
                </c:pt>
                <c:pt idx="167">
                  <c:v>44057</c:v>
                </c:pt>
                <c:pt idx="168">
                  <c:v>44058</c:v>
                </c:pt>
                <c:pt idx="169">
                  <c:v>44059</c:v>
                </c:pt>
                <c:pt idx="170">
                  <c:v>44060</c:v>
                </c:pt>
                <c:pt idx="171">
                  <c:v>44061</c:v>
                </c:pt>
                <c:pt idx="172">
                  <c:v>44062</c:v>
                </c:pt>
                <c:pt idx="173">
                  <c:v>44063</c:v>
                </c:pt>
                <c:pt idx="174">
                  <c:v>44064</c:v>
                </c:pt>
                <c:pt idx="175">
                  <c:v>44065</c:v>
                </c:pt>
                <c:pt idx="176">
                  <c:v>44066</c:v>
                </c:pt>
                <c:pt idx="177">
                  <c:v>44067</c:v>
                </c:pt>
                <c:pt idx="178">
                  <c:v>44068</c:v>
                </c:pt>
                <c:pt idx="179">
                  <c:v>44069</c:v>
                </c:pt>
                <c:pt idx="180">
                  <c:v>44070</c:v>
                </c:pt>
                <c:pt idx="181">
                  <c:v>44071</c:v>
                </c:pt>
                <c:pt idx="182">
                  <c:v>44072</c:v>
                </c:pt>
                <c:pt idx="183">
                  <c:v>44073</c:v>
                </c:pt>
                <c:pt idx="184">
                  <c:v>44074</c:v>
                </c:pt>
                <c:pt idx="185">
                  <c:v>44075</c:v>
                </c:pt>
                <c:pt idx="186">
                  <c:v>44076</c:v>
                </c:pt>
                <c:pt idx="187">
                  <c:v>44077</c:v>
                </c:pt>
                <c:pt idx="188">
                  <c:v>44078</c:v>
                </c:pt>
                <c:pt idx="189">
                  <c:v>44079</c:v>
                </c:pt>
                <c:pt idx="190">
                  <c:v>44080</c:v>
                </c:pt>
                <c:pt idx="191">
                  <c:v>44081</c:v>
                </c:pt>
                <c:pt idx="192">
                  <c:v>44082</c:v>
                </c:pt>
                <c:pt idx="193">
                  <c:v>44083</c:v>
                </c:pt>
                <c:pt idx="194">
                  <c:v>44084</c:v>
                </c:pt>
                <c:pt idx="195">
                  <c:v>44085</c:v>
                </c:pt>
                <c:pt idx="196">
                  <c:v>44086</c:v>
                </c:pt>
                <c:pt idx="197">
                  <c:v>44087</c:v>
                </c:pt>
                <c:pt idx="198">
                  <c:v>44088</c:v>
                </c:pt>
                <c:pt idx="199">
                  <c:v>44089</c:v>
                </c:pt>
                <c:pt idx="200">
                  <c:v>44090</c:v>
                </c:pt>
                <c:pt idx="201">
                  <c:v>44091</c:v>
                </c:pt>
                <c:pt idx="202">
                  <c:v>44092</c:v>
                </c:pt>
                <c:pt idx="203">
                  <c:v>44093</c:v>
                </c:pt>
                <c:pt idx="204">
                  <c:v>44094</c:v>
                </c:pt>
                <c:pt idx="205">
                  <c:v>44095</c:v>
                </c:pt>
                <c:pt idx="206">
                  <c:v>44096</c:v>
                </c:pt>
                <c:pt idx="207">
                  <c:v>44097</c:v>
                </c:pt>
                <c:pt idx="208">
                  <c:v>44098</c:v>
                </c:pt>
                <c:pt idx="209">
                  <c:v>44099</c:v>
                </c:pt>
                <c:pt idx="210">
                  <c:v>44100</c:v>
                </c:pt>
                <c:pt idx="211">
                  <c:v>44101</c:v>
                </c:pt>
                <c:pt idx="212">
                  <c:v>44102</c:v>
                </c:pt>
                <c:pt idx="213">
                  <c:v>44103</c:v>
                </c:pt>
                <c:pt idx="214">
                  <c:v>44104</c:v>
                </c:pt>
                <c:pt idx="215">
                  <c:v>44105</c:v>
                </c:pt>
                <c:pt idx="216">
                  <c:v>44106</c:v>
                </c:pt>
                <c:pt idx="217">
                  <c:v>44107</c:v>
                </c:pt>
                <c:pt idx="218">
                  <c:v>44108</c:v>
                </c:pt>
                <c:pt idx="219">
                  <c:v>44109</c:v>
                </c:pt>
                <c:pt idx="220">
                  <c:v>44110</c:v>
                </c:pt>
                <c:pt idx="221">
                  <c:v>44111</c:v>
                </c:pt>
                <c:pt idx="222">
                  <c:v>44112</c:v>
                </c:pt>
                <c:pt idx="223">
                  <c:v>44113</c:v>
                </c:pt>
                <c:pt idx="224">
                  <c:v>44114</c:v>
                </c:pt>
                <c:pt idx="225">
                  <c:v>44115</c:v>
                </c:pt>
                <c:pt idx="226">
                  <c:v>44116</c:v>
                </c:pt>
                <c:pt idx="227">
                  <c:v>44117</c:v>
                </c:pt>
                <c:pt idx="228">
                  <c:v>44118</c:v>
                </c:pt>
                <c:pt idx="229">
                  <c:v>44119</c:v>
                </c:pt>
                <c:pt idx="230">
                  <c:v>44120</c:v>
                </c:pt>
                <c:pt idx="231">
                  <c:v>44121</c:v>
                </c:pt>
                <c:pt idx="232">
                  <c:v>44122</c:v>
                </c:pt>
                <c:pt idx="233">
                  <c:v>44123</c:v>
                </c:pt>
                <c:pt idx="234">
                  <c:v>44124</c:v>
                </c:pt>
                <c:pt idx="235">
                  <c:v>44125</c:v>
                </c:pt>
                <c:pt idx="236">
                  <c:v>44126</c:v>
                </c:pt>
                <c:pt idx="237">
                  <c:v>44127</c:v>
                </c:pt>
                <c:pt idx="238">
                  <c:v>44128</c:v>
                </c:pt>
                <c:pt idx="239">
                  <c:v>44129</c:v>
                </c:pt>
                <c:pt idx="240">
                  <c:v>44130</c:v>
                </c:pt>
                <c:pt idx="241">
                  <c:v>44131</c:v>
                </c:pt>
                <c:pt idx="242">
                  <c:v>44132</c:v>
                </c:pt>
                <c:pt idx="243">
                  <c:v>44133</c:v>
                </c:pt>
                <c:pt idx="244">
                  <c:v>44134</c:v>
                </c:pt>
                <c:pt idx="245">
                  <c:v>44135</c:v>
                </c:pt>
                <c:pt idx="246">
                  <c:v>44136</c:v>
                </c:pt>
                <c:pt idx="247">
                  <c:v>44137</c:v>
                </c:pt>
                <c:pt idx="248">
                  <c:v>44138</c:v>
                </c:pt>
                <c:pt idx="249">
                  <c:v>44139</c:v>
                </c:pt>
                <c:pt idx="250">
                  <c:v>44140</c:v>
                </c:pt>
                <c:pt idx="251">
                  <c:v>44141</c:v>
                </c:pt>
                <c:pt idx="252">
                  <c:v>44142</c:v>
                </c:pt>
                <c:pt idx="253">
                  <c:v>44143</c:v>
                </c:pt>
                <c:pt idx="254">
                  <c:v>44144</c:v>
                </c:pt>
                <c:pt idx="255">
                  <c:v>44145</c:v>
                </c:pt>
                <c:pt idx="256">
                  <c:v>44146</c:v>
                </c:pt>
                <c:pt idx="257">
                  <c:v>44147</c:v>
                </c:pt>
                <c:pt idx="258">
                  <c:v>44148</c:v>
                </c:pt>
                <c:pt idx="259">
                  <c:v>44149</c:v>
                </c:pt>
                <c:pt idx="260">
                  <c:v>44150</c:v>
                </c:pt>
                <c:pt idx="261">
                  <c:v>44151</c:v>
                </c:pt>
                <c:pt idx="262">
                  <c:v>44152</c:v>
                </c:pt>
              </c:numCache>
            </c:numRef>
          </c:cat>
          <c:val>
            <c:numRef>
              <c:f>'[Ponencia Brexit noviembre 2020.xlsx]Datos noviembre 2020'!$F$328:$F$590</c:f>
              <c:numCache>
                <c:formatCode>#,##0;\ \(#,##0\);\ \-</c:formatCode>
                <c:ptCount val="26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14</c:v>
                </c:pt>
                <c:pt idx="10">
                  <c:v>17</c:v>
                </c:pt>
                <c:pt idx="11">
                  <c:v>25</c:v>
                </c:pt>
                <c:pt idx="12">
                  <c:v>38</c:v>
                </c:pt>
                <c:pt idx="13">
                  <c:v>54</c:v>
                </c:pt>
                <c:pt idx="14">
                  <c:v>76</c:v>
                </c:pt>
                <c:pt idx="15">
                  <c:v>108</c:v>
                </c:pt>
                <c:pt idx="16">
                  <c:v>154</c:v>
                </c:pt>
                <c:pt idx="17">
                  <c:v>206</c:v>
                </c:pt>
                <c:pt idx="18">
                  <c:v>274</c:v>
                </c:pt>
                <c:pt idx="19">
                  <c:v>348</c:v>
                </c:pt>
                <c:pt idx="20">
                  <c:v>457</c:v>
                </c:pt>
                <c:pt idx="21">
                  <c:v>588</c:v>
                </c:pt>
                <c:pt idx="22">
                  <c:v>753</c:v>
                </c:pt>
                <c:pt idx="23">
                  <c:v>939</c:v>
                </c:pt>
                <c:pt idx="24">
                  <c:v>1176</c:v>
                </c:pt>
                <c:pt idx="25">
                  <c:v>1478</c:v>
                </c:pt>
                <c:pt idx="26">
                  <c:v>1837</c:v>
                </c:pt>
                <c:pt idx="27">
                  <c:v>2236</c:v>
                </c:pt>
                <c:pt idx="28">
                  <c:v>2672</c:v>
                </c:pt>
                <c:pt idx="29">
                  <c:v>3179</c:v>
                </c:pt>
                <c:pt idx="30">
                  <c:v>3764</c:v>
                </c:pt>
                <c:pt idx="31">
                  <c:v>4425</c:v>
                </c:pt>
                <c:pt idx="32">
                  <c:v>5192</c:v>
                </c:pt>
                <c:pt idx="33">
                  <c:v>5997</c:v>
                </c:pt>
                <c:pt idx="34">
                  <c:v>6836</c:v>
                </c:pt>
                <c:pt idx="35">
                  <c:v>7740</c:v>
                </c:pt>
                <c:pt idx="36">
                  <c:v>8654</c:v>
                </c:pt>
                <c:pt idx="37">
                  <c:v>9547</c:v>
                </c:pt>
                <c:pt idx="38">
                  <c:v>10545</c:v>
                </c:pt>
                <c:pt idx="39">
                  <c:v>11617</c:v>
                </c:pt>
                <c:pt idx="40">
                  <c:v>12615</c:v>
                </c:pt>
                <c:pt idx="41">
                  <c:v>13556</c:v>
                </c:pt>
                <c:pt idx="42">
                  <c:v>14511</c:v>
                </c:pt>
                <c:pt idx="43">
                  <c:v>15467</c:v>
                </c:pt>
                <c:pt idx="44">
                  <c:v>16360</c:v>
                </c:pt>
                <c:pt idx="45">
                  <c:v>17219</c:v>
                </c:pt>
                <c:pt idx="46">
                  <c:v>18097</c:v>
                </c:pt>
                <c:pt idx="47">
                  <c:v>18935</c:v>
                </c:pt>
                <c:pt idx="48">
                  <c:v>19754</c:v>
                </c:pt>
                <c:pt idx="49">
                  <c:v>20553</c:v>
                </c:pt>
                <c:pt idx="50">
                  <c:v>21314</c:v>
                </c:pt>
                <c:pt idx="51">
                  <c:v>22096</c:v>
                </c:pt>
                <c:pt idx="52">
                  <c:v>22838</c:v>
                </c:pt>
                <c:pt idx="53">
                  <c:v>23566</c:v>
                </c:pt>
                <c:pt idx="54">
                  <c:v>24240</c:v>
                </c:pt>
                <c:pt idx="55">
                  <c:v>24922</c:v>
                </c:pt>
                <c:pt idx="56">
                  <c:v>25567</c:v>
                </c:pt>
                <c:pt idx="57">
                  <c:v>26198</c:v>
                </c:pt>
                <c:pt idx="58">
                  <c:v>26793</c:v>
                </c:pt>
                <c:pt idx="59">
                  <c:v>27353</c:v>
                </c:pt>
                <c:pt idx="60">
                  <c:v>27923</c:v>
                </c:pt>
                <c:pt idx="61">
                  <c:v>28471</c:v>
                </c:pt>
                <c:pt idx="62">
                  <c:v>29038</c:v>
                </c:pt>
                <c:pt idx="63">
                  <c:v>29531</c:v>
                </c:pt>
                <c:pt idx="64">
                  <c:v>29979</c:v>
                </c:pt>
                <c:pt idx="65">
                  <c:v>30462</c:v>
                </c:pt>
                <c:pt idx="66">
                  <c:v>30925</c:v>
                </c:pt>
                <c:pt idx="67">
                  <c:v>31386</c:v>
                </c:pt>
                <c:pt idx="68">
                  <c:v>31846</c:v>
                </c:pt>
                <c:pt idx="69">
                  <c:v>32227</c:v>
                </c:pt>
                <c:pt idx="70">
                  <c:v>32605</c:v>
                </c:pt>
                <c:pt idx="71">
                  <c:v>32952</c:v>
                </c:pt>
                <c:pt idx="72">
                  <c:v>33260</c:v>
                </c:pt>
                <c:pt idx="73">
                  <c:v>33580</c:v>
                </c:pt>
                <c:pt idx="74">
                  <c:v>33895</c:v>
                </c:pt>
                <c:pt idx="75">
                  <c:v>34229</c:v>
                </c:pt>
                <c:pt idx="76">
                  <c:v>34540</c:v>
                </c:pt>
                <c:pt idx="77">
                  <c:v>34854</c:v>
                </c:pt>
                <c:pt idx="78">
                  <c:v>35120</c:v>
                </c:pt>
                <c:pt idx="79">
                  <c:v>35413</c:v>
                </c:pt>
                <c:pt idx="80">
                  <c:v>35687</c:v>
                </c:pt>
                <c:pt idx="81">
                  <c:v>35955</c:v>
                </c:pt>
                <c:pt idx="82">
                  <c:v>36192</c:v>
                </c:pt>
                <c:pt idx="83">
                  <c:v>36414</c:v>
                </c:pt>
                <c:pt idx="84">
                  <c:v>36630</c:v>
                </c:pt>
                <c:pt idx="85">
                  <c:v>36825</c:v>
                </c:pt>
                <c:pt idx="86">
                  <c:v>37026</c:v>
                </c:pt>
                <c:pt idx="87">
                  <c:v>37238</c:v>
                </c:pt>
                <c:pt idx="88">
                  <c:v>37434</c:v>
                </c:pt>
                <c:pt idx="89">
                  <c:v>37651</c:v>
                </c:pt>
                <c:pt idx="90">
                  <c:v>37837</c:v>
                </c:pt>
                <c:pt idx="91">
                  <c:v>38000</c:v>
                </c:pt>
                <c:pt idx="92">
                  <c:v>38126</c:v>
                </c:pt>
                <c:pt idx="93">
                  <c:v>38261</c:v>
                </c:pt>
                <c:pt idx="94">
                  <c:v>38430</c:v>
                </c:pt>
                <c:pt idx="95">
                  <c:v>38585</c:v>
                </c:pt>
                <c:pt idx="96">
                  <c:v>38719</c:v>
                </c:pt>
                <c:pt idx="97">
                  <c:v>38841</c:v>
                </c:pt>
                <c:pt idx="98">
                  <c:v>38951</c:v>
                </c:pt>
                <c:pt idx="99">
                  <c:v>39078</c:v>
                </c:pt>
                <c:pt idx="100">
                  <c:v>39201</c:v>
                </c:pt>
                <c:pt idx="101">
                  <c:v>39291</c:v>
                </c:pt>
                <c:pt idx="102">
                  <c:v>39400</c:v>
                </c:pt>
                <c:pt idx="103">
                  <c:v>39480</c:v>
                </c:pt>
                <c:pt idx="104">
                  <c:v>39559</c:v>
                </c:pt>
                <c:pt idx="105">
                  <c:v>39622</c:v>
                </c:pt>
                <c:pt idx="106">
                  <c:v>39709</c:v>
                </c:pt>
                <c:pt idx="107">
                  <c:v>39779</c:v>
                </c:pt>
                <c:pt idx="108">
                  <c:v>39863</c:v>
                </c:pt>
                <c:pt idx="109">
                  <c:v>39921</c:v>
                </c:pt>
                <c:pt idx="110">
                  <c:v>39982</c:v>
                </c:pt>
                <c:pt idx="111">
                  <c:v>40034</c:v>
                </c:pt>
                <c:pt idx="112">
                  <c:v>40094</c:v>
                </c:pt>
                <c:pt idx="113">
                  <c:v>40148</c:v>
                </c:pt>
                <c:pt idx="114">
                  <c:v>40212</c:v>
                </c:pt>
                <c:pt idx="115">
                  <c:v>40275</c:v>
                </c:pt>
                <c:pt idx="116">
                  <c:v>40350</c:v>
                </c:pt>
                <c:pt idx="117">
                  <c:v>40417</c:v>
                </c:pt>
                <c:pt idx="118">
                  <c:v>40459</c:v>
                </c:pt>
                <c:pt idx="119">
                  <c:v>40508</c:v>
                </c:pt>
                <c:pt idx="120">
                  <c:v>40551</c:v>
                </c:pt>
                <c:pt idx="121">
                  <c:v>40590</c:v>
                </c:pt>
                <c:pt idx="122">
                  <c:v>40637</c:v>
                </c:pt>
                <c:pt idx="123">
                  <c:v>40664</c:v>
                </c:pt>
                <c:pt idx="124">
                  <c:v>40707</c:v>
                </c:pt>
                <c:pt idx="125">
                  <c:v>40736</c:v>
                </c:pt>
                <c:pt idx="126">
                  <c:v>40769</c:v>
                </c:pt>
                <c:pt idx="127">
                  <c:v>40796</c:v>
                </c:pt>
                <c:pt idx="128">
                  <c:v>40831</c:v>
                </c:pt>
                <c:pt idx="129">
                  <c:v>40858</c:v>
                </c:pt>
                <c:pt idx="130">
                  <c:v>40882</c:v>
                </c:pt>
                <c:pt idx="131">
                  <c:v>40919</c:v>
                </c:pt>
                <c:pt idx="132">
                  <c:v>40940</c:v>
                </c:pt>
                <c:pt idx="133">
                  <c:v>40962</c:v>
                </c:pt>
                <c:pt idx="134">
                  <c:v>40975</c:v>
                </c:pt>
                <c:pt idx="135">
                  <c:v>40999</c:v>
                </c:pt>
                <c:pt idx="136">
                  <c:v>41020</c:v>
                </c:pt>
                <c:pt idx="137">
                  <c:v>41040</c:v>
                </c:pt>
                <c:pt idx="138">
                  <c:v>41053</c:v>
                </c:pt>
                <c:pt idx="139">
                  <c:v>41071</c:v>
                </c:pt>
                <c:pt idx="140">
                  <c:v>41085</c:v>
                </c:pt>
                <c:pt idx="141">
                  <c:v>41099</c:v>
                </c:pt>
                <c:pt idx="142">
                  <c:v>41111</c:v>
                </c:pt>
                <c:pt idx="143">
                  <c:v>41131</c:v>
                </c:pt>
                <c:pt idx="144">
                  <c:v>41148</c:v>
                </c:pt>
                <c:pt idx="145">
                  <c:v>41164</c:v>
                </c:pt>
                <c:pt idx="146">
                  <c:v>41171</c:v>
                </c:pt>
                <c:pt idx="147">
                  <c:v>41186</c:v>
                </c:pt>
                <c:pt idx="148">
                  <c:v>41202</c:v>
                </c:pt>
                <c:pt idx="149">
                  <c:v>41213</c:v>
                </c:pt>
                <c:pt idx="150">
                  <c:v>41225</c:v>
                </c:pt>
                <c:pt idx="151">
                  <c:v>41237</c:v>
                </c:pt>
                <c:pt idx="152">
                  <c:v>41247</c:v>
                </c:pt>
                <c:pt idx="153">
                  <c:v>41261</c:v>
                </c:pt>
                <c:pt idx="154">
                  <c:v>41272</c:v>
                </c:pt>
                <c:pt idx="155">
                  <c:v>41282</c:v>
                </c:pt>
                <c:pt idx="156">
                  <c:v>41297</c:v>
                </c:pt>
                <c:pt idx="157">
                  <c:v>41311</c:v>
                </c:pt>
                <c:pt idx="158">
                  <c:v>41317</c:v>
                </c:pt>
                <c:pt idx="159">
                  <c:v>41326</c:v>
                </c:pt>
                <c:pt idx="160">
                  <c:v>41338</c:v>
                </c:pt>
                <c:pt idx="161">
                  <c:v>41352</c:v>
                </c:pt>
                <c:pt idx="162">
                  <c:v>41360</c:v>
                </c:pt>
                <c:pt idx="163">
                  <c:v>41373</c:v>
                </c:pt>
                <c:pt idx="164">
                  <c:v>41383</c:v>
                </c:pt>
                <c:pt idx="165">
                  <c:v>41390</c:v>
                </c:pt>
                <c:pt idx="166">
                  <c:v>41399</c:v>
                </c:pt>
                <c:pt idx="167">
                  <c:v>41406</c:v>
                </c:pt>
                <c:pt idx="168">
                  <c:v>41418</c:v>
                </c:pt>
                <c:pt idx="169">
                  <c:v>41422</c:v>
                </c:pt>
                <c:pt idx="170">
                  <c:v>41434</c:v>
                </c:pt>
                <c:pt idx="171">
                  <c:v>41443</c:v>
                </c:pt>
                <c:pt idx="172">
                  <c:v>41446</c:v>
                </c:pt>
                <c:pt idx="173">
                  <c:v>41454</c:v>
                </c:pt>
                <c:pt idx="174">
                  <c:v>41461</c:v>
                </c:pt>
                <c:pt idx="175">
                  <c:v>41469</c:v>
                </c:pt>
                <c:pt idx="176">
                  <c:v>41483</c:v>
                </c:pt>
                <c:pt idx="177">
                  <c:v>41489</c:v>
                </c:pt>
                <c:pt idx="178">
                  <c:v>41501</c:v>
                </c:pt>
                <c:pt idx="179">
                  <c:v>41512</c:v>
                </c:pt>
                <c:pt idx="180">
                  <c:v>41520</c:v>
                </c:pt>
                <c:pt idx="181">
                  <c:v>41530</c:v>
                </c:pt>
                <c:pt idx="182">
                  <c:v>41535</c:v>
                </c:pt>
                <c:pt idx="183">
                  <c:v>41541</c:v>
                </c:pt>
                <c:pt idx="184">
                  <c:v>41550</c:v>
                </c:pt>
                <c:pt idx="185">
                  <c:v>41553</c:v>
                </c:pt>
                <c:pt idx="186">
                  <c:v>41562</c:v>
                </c:pt>
                <c:pt idx="187">
                  <c:v>41572</c:v>
                </c:pt>
                <c:pt idx="188">
                  <c:v>41579</c:v>
                </c:pt>
                <c:pt idx="189">
                  <c:v>41592</c:v>
                </c:pt>
                <c:pt idx="190">
                  <c:v>41600</c:v>
                </c:pt>
                <c:pt idx="191">
                  <c:v>41615</c:v>
                </c:pt>
                <c:pt idx="192">
                  <c:v>41624</c:v>
                </c:pt>
                <c:pt idx="193">
                  <c:v>41633</c:v>
                </c:pt>
                <c:pt idx="194">
                  <c:v>41646</c:v>
                </c:pt>
                <c:pt idx="195">
                  <c:v>41659</c:v>
                </c:pt>
                <c:pt idx="196">
                  <c:v>41677</c:v>
                </c:pt>
                <c:pt idx="197">
                  <c:v>41693</c:v>
                </c:pt>
                <c:pt idx="198">
                  <c:v>41714</c:v>
                </c:pt>
                <c:pt idx="199">
                  <c:v>41731</c:v>
                </c:pt>
                <c:pt idx="200">
                  <c:v>41757</c:v>
                </c:pt>
                <c:pt idx="201">
                  <c:v>41784</c:v>
                </c:pt>
                <c:pt idx="202">
                  <c:v>41807</c:v>
                </c:pt>
                <c:pt idx="203">
                  <c:v>41827</c:v>
                </c:pt>
                <c:pt idx="204">
                  <c:v>41858</c:v>
                </c:pt>
                <c:pt idx="205">
                  <c:v>41885</c:v>
                </c:pt>
                <c:pt idx="206">
                  <c:v>41923</c:v>
                </c:pt>
                <c:pt idx="207">
                  <c:v>41979</c:v>
                </c:pt>
                <c:pt idx="208">
                  <c:v>42014</c:v>
                </c:pt>
                <c:pt idx="209">
                  <c:v>42046</c:v>
                </c:pt>
                <c:pt idx="210">
                  <c:v>42086</c:v>
                </c:pt>
                <c:pt idx="211">
                  <c:v>42132</c:v>
                </c:pt>
                <c:pt idx="212">
                  <c:v>42186</c:v>
                </c:pt>
                <c:pt idx="213">
                  <c:v>42234</c:v>
                </c:pt>
                <c:pt idx="214">
                  <c:v>42291</c:v>
                </c:pt>
                <c:pt idx="215">
                  <c:v>42357</c:v>
                </c:pt>
                <c:pt idx="216">
                  <c:v>42425</c:v>
                </c:pt>
                <c:pt idx="217">
                  <c:v>42491</c:v>
                </c:pt>
                <c:pt idx="218">
                  <c:v>42551</c:v>
                </c:pt>
                <c:pt idx="219">
                  <c:v>42620</c:v>
                </c:pt>
                <c:pt idx="220">
                  <c:v>42689</c:v>
                </c:pt>
                <c:pt idx="221">
                  <c:v>42790</c:v>
                </c:pt>
                <c:pt idx="222">
                  <c:v>42882</c:v>
                </c:pt>
                <c:pt idx="223">
                  <c:v>42961</c:v>
                </c:pt>
                <c:pt idx="224">
                  <c:v>43064</c:v>
                </c:pt>
                <c:pt idx="225">
                  <c:v>43186</c:v>
                </c:pt>
                <c:pt idx="226">
                  <c:v>43297</c:v>
                </c:pt>
                <c:pt idx="227">
                  <c:v>43406</c:v>
                </c:pt>
                <c:pt idx="228">
                  <c:v>43520</c:v>
                </c:pt>
                <c:pt idx="229">
                  <c:v>43671</c:v>
                </c:pt>
                <c:pt idx="230">
                  <c:v>43817</c:v>
                </c:pt>
                <c:pt idx="231">
                  <c:v>43992</c:v>
                </c:pt>
                <c:pt idx="232">
                  <c:v>44150</c:v>
                </c:pt>
                <c:pt idx="233">
                  <c:v>44340</c:v>
                </c:pt>
                <c:pt idx="234">
                  <c:v>44534</c:v>
                </c:pt>
                <c:pt idx="235">
                  <c:v>44755</c:v>
                </c:pt>
                <c:pt idx="236">
                  <c:v>44989</c:v>
                </c:pt>
                <c:pt idx="237">
                  <c:v>45210</c:v>
                </c:pt>
                <c:pt idx="238">
                  <c:v>45420</c:v>
                </c:pt>
                <c:pt idx="239">
                  <c:v>45666</c:v>
                </c:pt>
                <c:pt idx="240">
                  <c:v>45944</c:v>
                </c:pt>
                <c:pt idx="241">
                  <c:v>46209</c:v>
                </c:pt>
                <c:pt idx="242">
                  <c:v>46488</c:v>
                </c:pt>
                <c:pt idx="243">
                  <c:v>46798</c:v>
                </c:pt>
                <c:pt idx="244">
                  <c:v>47134</c:v>
                </c:pt>
                <c:pt idx="245">
                  <c:v>47450</c:v>
                </c:pt>
                <c:pt idx="246">
                  <c:v>47807</c:v>
                </c:pt>
                <c:pt idx="247">
                  <c:v>48133</c:v>
                </c:pt>
                <c:pt idx="248">
                  <c:v>48487</c:v>
                </c:pt>
                <c:pt idx="249">
                  <c:v>48809</c:v>
                </c:pt>
                <c:pt idx="250">
                  <c:v>49178</c:v>
                </c:pt>
                <c:pt idx="251">
                  <c:v>49564</c:v>
                </c:pt>
                <c:pt idx="252">
                  <c:v>49939</c:v>
                </c:pt>
                <c:pt idx="253">
                  <c:v>50332</c:v>
                </c:pt>
                <c:pt idx="254">
                  <c:v>50799</c:v>
                </c:pt>
                <c:pt idx="255">
                  <c:v>51173</c:v>
                </c:pt>
                <c:pt idx="256">
                  <c:v>51545</c:v>
                </c:pt>
                <c:pt idx="257">
                  <c:v>51915</c:v>
                </c:pt>
                <c:pt idx="258">
                  <c:v>52286</c:v>
                </c:pt>
                <c:pt idx="259">
                  <c:v>52645</c:v>
                </c:pt>
                <c:pt idx="260">
                  <c:v>53011</c:v>
                </c:pt>
                <c:pt idx="261">
                  <c:v>53343</c:v>
                </c:pt>
                <c:pt idx="262">
                  <c:v>53619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742912"/>
        <c:axId val="148744448"/>
      </c:lineChart>
      <c:dateAx>
        <c:axId val="148742912"/>
        <c:scaling>
          <c:orientation val="minMax"/>
        </c:scaling>
        <c:delete val="0"/>
        <c:axPos val="b"/>
        <c:numFmt formatCode="[$-C0A]mmm\-yy;@" sourceLinked="0"/>
        <c:majorTickMark val="out"/>
        <c:minorTickMark val="none"/>
        <c:tickLblPos val="nextTo"/>
        <c:txPr>
          <a:bodyPr/>
          <a:lstStyle/>
          <a:p>
            <a:pPr algn="ctr">
              <a:defRPr lang="es-ES" sz="11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S"/>
          </a:p>
        </c:txPr>
        <c:crossAx val="148744448"/>
        <c:crosses val="autoZero"/>
        <c:auto val="0"/>
        <c:lblOffset val="100"/>
        <c:baseTimeUnit val="days"/>
      </c:dateAx>
      <c:valAx>
        <c:axId val="1487444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148742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172851562500002"/>
          <c:y val="4.6014492753623189E-2"/>
          <c:w val="0.41781011284722225"/>
          <c:h val="0.130099637681159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.11571366207719799"/>
          <c:w val="0.87669097222222225"/>
          <c:h val="0.56932597424318443"/>
        </c:manualLayout>
      </c:layout>
      <c:lineChart>
        <c:grouping val="standard"/>
        <c:varyColors val="0"/>
        <c:ser>
          <c:idx val="3"/>
          <c:order val="0"/>
          <c:tx>
            <c:strRef>
              <c:f>'[Ponencia Brexit noviembre 2020.xlsx]Datos noviembre 2020'!$H$78</c:f>
              <c:strCache>
                <c:ptCount val="1"/>
                <c:pt idx="0">
                  <c:v>GBP/EUR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cat>
            <c:numRef>
              <c:f>'[Ponencia Brexit noviembre 2020.xlsx]Datos noviembre 2020'!$G$79:$G$311</c:f>
              <c:numCache>
                <c:formatCode>m/d/yyyy</c:formatCode>
                <c:ptCount val="233"/>
                <c:pt idx="0">
                  <c:v>43830</c:v>
                </c:pt>
                <c:pt idx="1">
                  <c:v>43831</c:v>
                </c:pt>
                <c:pt idx="2">
                  <c:v>43832</c:v>
                </c:pt>
                <c:pt idx="3">
                  <c:v>43833</c:v>
                </c:pt>
                <c:pt idx="4">
                  <c:v>43836</c:v>
                </c:pt>
                <c:pt idx="5">
                  <c:v>43837</c:v>
                </c:pt>
                <c:pt idx="6">
                  <c:v>43838</c:v>
                </c:pt>
                <c:pt idx="7">
                  <c:v>43839</c:v>
                </c:pt>
                <c:pt idx="8">
                  <c:v>43840</c:v>
                </c:pt>
                <c:pt idx="9">
                  <c:v>43843</c:v>
                </c:pt>
                <c:pt idx="10">
                  <c:v>43844</c:v>
                </c:pt>
                <c:pt idx="11">
                  <c:v>43845</c:v>
                </c:pt>
                <c:pt idx="12">
                  <c:v>43846</c:v>
                </c:pt>
                <c:pt idx="13">
                  <c:v>43847</c:v>
                </c:pt>
                <c:pt idx="14">
                  <c:v>43850</c:v>
                </c:pt>
                <c:pt idx="15">
                  <c:v>43851</c:v>
                </c:pt>
                <c:pt idx="16">
                  <c:v>43852</c:v>
                </c:pt>
                <c:pt idx="17">
                  <c:v>43853</c:v>
                </c:pt>
                <c:pt idx="18">
                  <c:v>43854</c:v>
                </c:pt>
                <c:pt idx="19">
                  <c:v>43857</c:v>
                </c:pt>
                <c:pt idx="20">
                  <c:v>43858</c:v>
                </c:pt>
                <c:pt idx="21">
                  <c:v>43859</c:v>
                </c:pt>
                <c:pt idx="22">
                  <c:v>43860</c:v>
                </c:pt>
                <c:pt idx="23">
                  <c:v>43861</c:v>
                </c:pt>
                <c:pt idx="24">
                  <c:v>43864</c:v>
                </c:pt>
                <c:pt idx="25">
                  <c:v>43865</c:v>
                </c:pt>
                <c:pt idx="26">
                  <c:v>43866</c:v>
                </c:pt>
                <c:pt idx="27">
                  <c:v>43867</c:v>
                </c:pt>
                <c:pt idx="28">
                  <c:v>43868</c:v>
                </c:pt>
                <c:pt idx="29">
                  <c:v>43871</c:v>
                </c:pt>
                <c:pt idx="30">
                  <c:v>43872</c:v>
                </c:pt>
                <c:pt idx="31">
                  <c:v>43873</c:v>
                </c:pt>
                <c:pt idx="32">
                  <c:v>43874</c:v>
                </c:pt>
                <c:pt idx="33">
                  <c:v>43875</c:v>
                </c:pt>
                <c:pt idx="34">
                  <c:v>43878</c:v>
                </c:pt>
                <c:pt idx="35">
                  <c:v>43879</c:v>
                </c:pt>
                <c:pt idx="36">
                  <c:v>43880</c:v>
                </c:pt>
                <c:pt idx="37">
                  <c:v>43881</c:v>
                </c:pt>
                <c:pt idx="38">
                  <c:v>43882</c:v>
                </c:pt>
                <c:pt idx="39">
                  <c:v>43885</c:v>
                </c:pt>
                <c:pt idx="40">
                  <c:v>43886</c:v>
                </c:pt>
                <c:pt idx="41">
                  <c:v>43887</c:v>
                </c:pt>
                <c:pt idx="42">
                  <c:v>43888</c:v>
                </c:pt>
                <c:pt idx="43">
                  <c:v>43889</c:v>
                </c:pt>
                <c:pt idx="44">
                  <c:v>43892</c:v>
                </c:pt>
                <c:pt idx="45">
                  <c:v>43893</c:v>
                </c:pt>
                <c:pt idx="46">
                  <c:v>43894</c:v>
                </c:pt>
                <c:pt idx="47">
                  <c:v>43895</c:v>
                </c:pt>
                <c:pt idx="48">
                  <c:v>43896</c:v>
                </c:pt>
                <c:pt idx="49">
                  <c:v>43899</c:v>
                </c:pt>
                <c:pt idx="50">
                  <c:v>43900</c:v>
                </c:pt>
                <c:pt idx="51">
                  <c:v>43901</c:v>
                </c:pt>
                <c:pt idx="52">
                  <c:v>43902</c:v>
                </c:pt>
                <c:pt idx="53">
                  <c:v>43903</c:v>
                </c:pt>
                <c:pt idx="54">
                  <c:v>43906</c:v>
                </c:pt>
                <c:pt idx="55">
                  <c:v>43907</c:v>
                </c:pt>
                <c:pt idx="56">
                  <c:v>43908</c:v>
                </c:pt>
                <c:pt idx="57">
                  <c:v>43909</c:v>
                </c:pt>
                <c:pt idx="58">
                  <c:v>43910</c:v>
                </c:pt>
                <c:pt idx="59">
                  <c:v>43913</c:v>
                </c:pt>
                <c:pt idx="60">
                  <c:v>43914</c:v>
                </c:pt>
                <c:pt idx="61">
                  <c:v>43915</c:v>
                </c:pt>
                <c:pt idx="62">
                  <c:v>43916</c:v>
                </c:pt>
                <c:pt idx="63">
                  <c:v>43917</c:v>
                </c:pt>
                <c:pt idx="64">
                  <c:v>43920</c:v>
                </c:pt>
                <c:pt idx="65">
                  <c:v>43921</c:v>
                </c:pt>
                <c:pt idx="66">
                  <c:v>43922</c:v>
                </c:pt>
                <c:pt idx="67">
                  <c:v>43923</c:v>
                </c:pt>
                <c:pt idx="68">
                  <c:v>43924</c:v>
                </c:pt>
                <c:pt idx="69">
                  <c:v>43927</c:v>
                </c:pt>
                <c:pt idx="70">
                  <c:v>43928</c:v>
                </c:pt>
                <c:pt idx="71">
                  <c:v>43929</c:v>
                </c:pt>
                <c:pt idx="72">
                  <c:v>43930</c:v>
                </c:pt>
                <c:pt idx="73">
                  <c:v>43931</c:v>
                </c:pt>
                <c:pt idx="74">
                  <c:v>43934</c:v>
                </c:pt>
                <c:pt idx="75">
                  <c:v>43935</c:v>
                </c:pt>
                <c:pt idx="76">
                  <c:v>43936</c:v>
                </c:pt>
                <c:pt idx="77">
                  <c:v>43937</c:v>
                </c:pt>
                <c:pt idx="78">
                  <c:v>43938</c:v>
                </c:pt>
                <c:pt idx="79">
                  <c:v>43941</c:v>
                </c:pt>
                <c:pt idx="80">
                  <c:v>43942</c:v>
                </c:pt>
                <c:pt idx="81">
                  <c:v>43943</c:v>
                </c:pt>
                <c:pt idx="82">
                  <c:v>43944</c:v>
                </c:pt>
                <c:pt idx="83">
                  <c:v>43945</c:v>
                </c:pt>
                <c:pt idx="84">
                  <c:v>43948</c:v>
                </c:pt>
                <c:pt idx="85">
                  <c:v>43949</c:v>
                </c:pt>
                <c:pt idx="86">
                  <c:v>43950</c:v>
                </c:pt>
                <c:pt idx="87">
                  <c:v>43951</c:v>
                </c:pt>
                <c:pt idx="88">
                  <c:v>43952</c:v>
                </c:pt>
                <c:pt idx="89">
                  <c:v>43955</c:v>
                </c:pt>
                <c:pt idx="90">
                  <c:v>43956</c:v>
                </c:pt>
                <c:pt idx="91">
                  <c:v>43957</c:v>
                </c:pt>
                <c:pt idx="92">
                  <c:v>43958</c:v>
                </c:pt>
                <c:pt idx="93">
                  <c:v>43959</c:v>
                </c:pt>
                <c:pt idx="94">
                  <c:v>43962</c:v>
                </c:pt>
                <c:pt idx="95">
                  <c:v>43963</c:v>
                </c:pt>
                <c:pt idx="96">
                  <c:v>43964</c:v>
                </c:pt>
                <c:pt idx="97">
                  <c:v>43965</c:v>
                </c:pt>
                <c:pt idx="98">
                  <c:v>43966</c:v>
                </c:pt>
                <c:pt idx="99">
                  <c:v>43969</c:v>
                </c:pt>
                <c:pt idx="100">
                  <c:v>43970</c:v>
                </c:pt>
                <c:pt idx="101">
                  <c:v>43971</c:v>
                </c:pt>
                <c:pt idx="102">
                  <c:v>43972</c:v>
                </c:pt>
                <c:pt idx="103">
                  <c:v>43973</c:v>
                </c:pt>
                <c:pt idx="104">
                  <c:v>43976</c:v>
                </c:pt>
                <c:pt idx="105">
                  <c:v>43977</c:v>
                </c:pt>
                <c:pt idx="106">
                  <c:v>43978</c:v>
                </c:pt>
                <c:pt idx="107">
                  <c:v>43979</c:v>
                </c:pt>
                <c:pt idx="108">
                  <c:v>43980</c:v>
                </c:pt>
                <c:pt idx="109">
                  <c:v>43983</c:v>
                </c:pt>
                <c:pt idx="110">
                  <c:v>43984</c:v>
                </c:pt>
                <c:pt idx="111">
                  <c:v>43985</c:v>
                </c:pt>
                <c:pt idx="112">
                  <c:v>43986</c:v>
                </c:pt>
                <c:pt idx="113">
                  <c:v>43987</c:v>
                </c:pt>
                <c:pt idx="114">
                  <c:v>43990</c:v>
                </c:pt>
                <c:pt idx="115">
                  <c:v>43991</c:v>
                </c:pt>
                <c:pt idx="116">
                  <c:v>43992</c:v>
                </c:pt>
                <c:pt idx="117">
                  <c:v>43993</c:v>
                </c:pt>
                <c:pt idx="118">
                  <c:v>43994</c:v>
                </c:pt>
                <c:pt idx="119">
                  <c:v>43997</c:v>
                </c:pt>
                <c:pt idx="120">
                  <c:v>43998</c:v>
                </c:pt>
                <c:pt idx="121">
                  <c:v>43999</c:v>
                </c:pt>
                <c:pt idx="122">
                  <c:v>44000</c:v>
                </c:pt>
                <c:pt idx="123">
                  <c:v>44001</c:v>
                </c:pt>
                <c:pt idx="124">
                  <c:v>44004</c:v>
                </c:pt>
                <c:pt idx="125">
                  <c:v>44005</c:v>
                </c:pt>
                <c:pt idx="126">
                  <c:v>44006</c:v>
                </c:pt>
                <c:pt idx="127">
                  <c:v>44007</c:v>
                </c:pt>
                <c:pt idx="128">
                  <c:v>44008</c:v>
                </c:pt>
                <c:pt idx="129">
                  <c:v>44011</c:v>
                </c:pt>
                <c:pt idx="130">
                  <c:v>44012</c:v>
                </c:pt>
                <c:pt idx="131">
                  <c:v>44013</c:v>
                </c:pt>
                <c:pt idx="132">
                  <c:v>44014</c:v>
                </c:pt>
                <c:pt idx="133">
                  <c:v>44015</c:v>
                </c:pt>
                <c:pt idx="134">
                  <c:v>44018</c:v>
                </c:pt>
                <c:pt idx="135">
                  <c:v>44019</c:v>
                </c:pt>
                <c:pt idx="136">
                  <c:v>44020</c:v>
                </c:pt>
                <c:pt idx="137">
                  <c:v>44021</c:v>
                </c:pt>
                <c:pt idx="138">
                  <c:v>44022</c:v>
                </c:pt>
                <c:pt idx="139">
                  <c:v>44025</c:v>
                </c:pt>
                <c:pt idx="140">
                  <c:v>44026</c:v>
                </c:pt>
                <c:pt idx="141">
                  <c:v>44027</c:v>
                </c:pt>
                <c:pt idx="142">
                  <c:v>44028</c:v>
                </c:pt>
                <c:pt idx="143">
                  <c:v>44029</c:v>
                </c:pt>
                <c:pt idx="144">
                  <c:v>44032</c:v>
                </c:pt>
                <c:pt idx="145">
                  <c:v>44033</c:v>
                </c:pt>
                <c:pt idx="146">
                  <c:v>44034</c:v>
                </c:pt>
                <c:pt idx="147">
                  <c:v>44035</c:v>
                </c:pt>
                <c:pt idx="148">
                  <c:v>44036</c:v>
                </c:pt>
                <c:pt idx="149">
                  <c:v>44039</c:v>
                </c:pt>
                <c:pt idx="150">
                  <c:v>44040</c:v>
                </c:pt>
                <c:pt idx="151">
                  <c:v>44041</c:v>
                </c:pt>
                <c:pt idx="152">
                  <c:v>44042</c:v>
                </c:pt>
                <c:pt idx="153">
                  <c:v>44043</c:v>
                </c:pt>
                <c:pt idx="154">
                  <c:v>44046</c:v>
                </c:pt>
                <c:pt idx="155">
                  <c:v>44047</c:v>
                </c:pt>
                <c:pt idx="156">
                  <c:v>44048</c:v>
                </c:pt>
                <c:pt idx="157">
                  <c:v>44049</c:v>
                </c:pt>
                <c:pt idx="158">
                  <c:v>44050</c:v>
                </c:pt>
                <c:pt idx="159">
                  <c:v>44053</c:v>
                </c:pt>
                <c:pt idx="160">
                  <c:v>44054</c:v>
                </c:pt>
                <c:pt idx="161">
                  <c:v>44055</c:v>
                </c:pt>
                <c:pt idx="162">
                  <c:v>44056</c:v>
                </c:pt>
                <c:pt idx="163">
                  <c:v>44057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44067</c:v>
                </c:pt>
                <c:pt idx="170">
                  <c:v>44068</c:v>
                </c:pt>
                <c:pt idx="171">
                  <c:v>44069</c:v>
                </c:pt>
                <c:pt idx="172">
                  <c:v>44070</c:v>
                </c:pt>
                <c:pt idx="173">
                  <c:v>44071</c:v>
                </c:pt>
                <c:pt idx="174">
                  <c:v>44074</c:v>
                </c:pt>
                <c:pt idx="175">
                  <c:v>44075</c:v>
                </c:pt>
                <c:pt idx="176">
                  <c:v>44076</c:v>
                </c:pt>
                <c:pt idx="177">
                  <c:v>44077</c:v>
                </c:pt>
                <c:pt idx="178">
                  <c:v>44078</c:v>
                </c:pt>
                <c:pt idx="179">
                  <c:v>44081</c:v>
                </c:pt>
                <c:pt idx="180">
                  <c:v>44082</c:v>
                </c:pt>
                <c:pt idx="181">
                  <c:v>44083</c:v>
                </c:pt>
                <c:pt idx="182">
                  <c:v>44084</c:v>
                </c:pt>
                <c:pt idx="183">
                  <c:v>44085</c:v>
                </c:pt>
                <c:pt idx="184">
                  <c:v>44088</c:v>
                </c:pt>
                <c:pt idx="185">
                  <c:v>44089</c:v>
                </c:pt>
                <c:pt idx="186">
                  <c:v>44090</c:v>
                </c:pt>
                <c:pt idx="187">
                  <c:v>44091</c:v>
                </c:pt>
                <c:pt idx="188">
                  <c:v>44092</c:v>
                </c:pt>
                <c:pt idx="189">
                  <c:v>44095</c:v>
                </c:pt>
                <c:pt idx="190">
                  <c:v>44096</c:v>
                </c:pt>
                <c:pt idx="191">
                  <c:v>44097</c:v>
                </c:pt>
                <c:pt idx="192">
                  <c:v>44098</c:v>
                </c:pt>
                <c:pt idx="193">
                  <c:v>44099</c:v>
                </c:pt>
                <c:pt idx="194">
                  <c:v>44102</c:v>
                </c:pt>
                <c:pt idx="195">
                  <c:v>44103</c:v>
                </c:pt>
                <c:pt idx="196">
                  <c:v>44104</c:v>
                </c:pt>
                <c:pt idx="197">
                  <c:v>44105</c:v>
                </c:pt>
                <c:pt idx="198">
                  <c:v>44106</c:v>
                </c:pt>
                <c:pt idx="199">
                  <c:v>44109</c:v>
                </c:pt>
                <c:pt idx="200">
                  <c:v>44110</c:v>
                </c:pt>
                <c:pt idx="201">
                  <c:v>44111</c:v>
                </c:pt>
                <c:pt idx="202">
                  <c:v>44112</c:v>
                </c:pt>
                <c:pt idx="203">
                  <c:v>44113</c:v>
                </c:pt>
                <c:pt idx="204">
                  <c:v>44116</c:v>
                </c:pt>
                <c:pt idx="205">
                  <c:v>44117</c:v>
                </c:pt>
                <c:pt idx="206">
                  <c:v>44118</c:v>
                </c:pt>
                <c:pt idx="207">
                  <c:v>44119</c:v>
                </c:pt>
                <c:pt idx="208">
                  <c:v>44120</c:v>
                </c:pt>
                <c:pt idx="209">
                  <c:v>44123</c:v>
                </c:pt>
                <c:pt idx="210">
                  <c:v>44124</c:v>
                </c:pt>
                <c:pt idx="211">
                  <c:v>44125</c:v>
                </c:pt>
                <c:pt idx="212">
                  <c:v>44126</c:v>
                </c:pt>
                <c:pt idx="213">
                  <c:v>44127</c:v>
                </c:pt>
                <c:pt idx="214">
                  <c:v>44130</c:v>
                </c:pt>
                <c:pt idx="215">
                  <c:v>44131</c:v>
                </c:pt>
                <c:pt idx="216">
                  <c:v>44132</c:v>
                </c:pt>
                <c:pt idx="217">
                  <c:v>44133</c:v>
                </c:pt>
                <c:pt idx="218">
                  <c:v>44134</c:v>
                </c:pt>
                <c:pt idx="219">
                  <c:v>44137</c:v>
                </c:pt>
                <c:pt idx="220">
                  <c:v>44138</c:v>
                </c:pt>
                <c:pt idx="221">
                  <c:v>44139</c:v>
                </c:pt>
                <c:pt idx="222">
                  <c:v>44140</c:v>
                </c:pt>
                <c:pt idx="223">
                  <c:v>44141</c:v>
                </c:pt>
                <c:pt idx="224">
                  <c:v>44144</c:v>
                </c:pt>
                <c:pt idx="225">
                  <c:v>44145</c:v>
                </c:pt>
                <c:pt idx="226">
                  <c:v>44146</c:v>
                </c:pt>
                <c:pt idx="227">
                  <c:v>44147</c:v>
                </c:pt>
                <c:pt idx="228">
                  <c:v>44148</c:v>
                </c:pt>
                <c:pt idx="229">
                  <c:v>44151</c:v>
                </c:pt>
                <c:pt idx="230">
                  <c:v>44152</c:v>
                </c:pt>
                <c:pt idx="231">
                  <c:v>44153</c:v>
                </c:pt>
                <c:pt idx="232">
                  <c:v>44154</c:v>
                </c:pt>
              </c:numCache>
            </c:numRef>
          </c:cat>
          <c:val>
            <c:numRef>
              <c:f>'[Ponencia Brexit noviembre 2020.xlsx]Datos noviembre 2020'!$H$79:$H$311</c:f>
              <c:numCache>
                <c:formatCode>0.0000</c:formatCode>
                <c:ptCount val="233"/>
                <c:pt idx="0">
                  <c:v>1.1834319526627219</c:v>
                </c:pt>
                <c:pt idx="1">
                  <c:v>1.1821728336682824</c:v>
                </c:pt>
                <c:pt idx="2">
                  <c:v>1.1766090128250382</c:v>
                </c:pt>
                <c:pt idx="3">
                  <c:v>1.1726078799249531</c:v>
                </c:pt>
                <c:pt idx="4">
                  <c:v>1.1759172154280337</c:v>
                </c:pt>
                <c:pt idx="5">
                  <c:v>1.1767474699929394</c:v>
                </c:pt>
                <c:pt idx="6">
                  <c:v>1.1795234725171031</c:v>
                </c:pt>
                <c:pt idx="7">
                  <c:v>1.1766090128250382</c:v>
                </c:pt>
                <c:pt idx="8">
                  <c:v>1.1742602160638798</c:v>
                </c:pt>
                <c:pt idx="9">
                  <c:v>1.1664528169835531</c:v>
                </c:pt>
                <c:pt idx="10">
                  <c:v>1.1697274535033337</c:v>
                </c:pt>
                <c:pt idx="11">
                  <c:v>1.16918040453642</c:v>
                </c:pt>
                <c:pt idx="12">
                  <c:v>1.1742602160638798</c:v>
                </c:pt>
                <c:pt idx="13">
                  <c:v>1.1731581417175034</c:v>
                </c:pt>
                <c:pt idx="14">
                  <c:v>1.1726078799249531</c:v>
                </c:pt>
                <c:pt idx="15">
                  <c:v>1.177301624676242</c:v>
                </c:pt>
                <c:pt idx="16">
                  <c:v>1.1846937566639024</c:v>
                </c:pt>
                <c:pt idx="17">
                  <c:v>1.1870845204178537</c:v>
                </c:pt>
                <c:pt idx="18">
                  <c:v>1.1862396204033214</c:v>
                </c:pt>
                <c:pt idx="19">
                  <c:v>1.1848341232227488</c:v>
                </c:pt>
                <c:pt idx="20">
                  <c:v>1.1820330969267139</c:v>
                </c:pt>
                <c:pt idx="21">
                  <c:v>1.1824524062906467</c:v>
                </c:pt>
                <c:pt idx="22">
                  <c:v>1.1869436201780414</c:v>
                </c:pt>
                <c:pt idx="23">
                  <c:v>1.1899095668729176</c:v>
                </c:pt>
                <c:pt idx="24">
                  <c:v>1.1749500646222537</c:v>
                </c:pt>
                <c:pt idx="25">
                  <c:v>1.1799410029498525</c:v>
                </c:pt>
                <c:pt idx="26">
                  <c:v>1.1821728336682824</c:v>
                </c:pt>
                <c:pt idx="27">
                  <c:v>1.1775788977861517</c:v>
                </c:pt>
                <c:pt idx="28">
                  <c:v>1.1779950524207798</c:v>
                </c:pt>
                <c:pt idx="29">
                  <c:v>1.1837121212121213</c:v>
                </c:pt>
                <c:pt idx="30">
                  <c:v>1.1866619200189865</c:v>
                </c:pt>
                <c:pt idx="31">
                  <c:v>1.1920371915603767</c:v>
                </c:pt>
                <c:pt idx="32">
                  <c:v>1.2033694344163659</c:v>
                </c:pt>
                <c:pt idx="33">
                  <c:v>1.2045290291496025</c:v>
                </c:pt>
                <c:pt idx="34">
                  <c:v>1.2006243246488175</c:v>
                </c:pt>
                <c:pt idx="35">
                  <c:v>1.2045290291496025</c:v>
                </c:pt>
                <c:pt idx="36">
                  <c:v>1.1957431543704411</c:v>
                </c:pt>
                <c:pt idx="37">
                  <c:v>1.1944577161968466</c:v>
                </c:pt>
                <c:pt idx="38">
                  <c:v>1.196029183112068</c:v>
                </c:pt>
                <c:pt idx="39">
                  <c:v>1.1913271384322135</c:v>
                </c:pt>
                <c:pt idx="40">
                  <c:v>1.1953143676786995</c:v>
                </c:pt>
                <c:pt idx="41">
                  <c:v>1.1860989206499823</c:v>
                </c:pt>
                <c:pt idx="42">
                  <c:v>1.1713716762328688</c:v>
                </c:pt>
                <c:pt idx="43">
                  <c:v>1.1627906976744187</c:v>
                </c:pt>
                <c:pt idx="44">
                  <c:v>1.1454753722794959</c:v>
                </c:pt>
                <c:pt idx="45">
                  <c:v>1.1466574934067195</c:v>
                </c:pt>
                <c:pt idx="46">
                  <c:v>1.1559357299734134</c:v>
                </c:pt>
                <c:pt idx="47">
                  <c:v>1.1535355865728458</c:v>
                </c:pt>
                <c:pt idx="48">
                  <c:v>1.1562030292519367</c:v>
                </c:pt>
                <c:pt idx="49">
                  <c:v>1.1470520761642578</c:v>
                </c:pt>
                <c:pt idx="50">
                  <c:v>1.1442956860052638</c:v>
                </c:pt>
                <c:pt idx="51">
                  <c:v>1.1377858686995108</c:v>
                </c:pt>
                <c:pt idx="52">
                  <c:v>1.1241007194244605</c:v>
                </c:pt>
                <c:pt idx="53">
                  <c:v>1.105583195135434</c:v>
                </c:pt>
                <c:pt idx="54">
                  <c:v>1.0970927043335161</c:v>
                </c:pt>
                <c:pt idx="55">
                  <c:v>1.0960105217010083</c:v>
                </c:pt>
                <c:pt idx="56">
                  <c:v>1.0607828577490188</c:v>
                </c:pt>
                <c:pt idx="57">
                  <c:v>1.0743446497636442</c:v>
                </c:pt>
                <c:pt idx="58">
                  <c:v>1.0886131069018072</c:v>
                </c:pt>
                <c:pt idx="59">
                  <c:v>1.077121930202499</c:v>
                </c:pt>
                <c:pt idx="60">
                  <c:v>1.0897994768962511</c:v>
                </c:pt>
                <c:pt idx="61">
                  <c:v>1.0918222513374822</c:v>
                </c:pt>
                <c:pt idx="62">
                  <c:v>1.1064394777605664</c:v>
                </c:pt>
                <c:pt idx="63">
                  <c:v>1.1180679785330949</c:v>
                </c:pt>
                <c:pt idx="64">
                  <c:v>1.1238480557428636</c:v>
                </c:pt>
                <c:pt idx="65">
                  <c:v>1.1258725512272012</c:v>
                </c:pt>
                <c:pt idx="66">
                  <c:v>1.1289230074508918</c:v>
                </c:pt>
                <c:pt idx="67">
                  <c:v>1.1414222120762469</c:v>
                </c:pt>
                <c:pt idx="68">
                  <c:v>1.1344299489506524</c:v>
                </c:pt>
                <c:pt idx="69">
                  <c:v>1.1332728921124207</c:v>
                </c:pt>
                <c:pt idx="70">
                  <c:v>1.1323745895142112</c:v>
                </c:pt>
                <c:pt idx="71">
                  <c:v>1.1407711613050422</c:v>
                </c:pt>
                <c:pt idx="72">
                  <c:v>1.1398609369656902</c:v>
                </c:pt>
                <c:pt idx="73">
                  <c:v>1.1388224575788635</c:v>
                </c:pt>
                <c:pt idx="74">
                  <c:v>1.14639458901754</c:v>
                </c:pt>
                <c:pt idx="75">
                  <c:v>1.1496895838123706</c:v>
                </c:pt>
                <c:pt idx="76">
                  <c:v>1.1473152822395594</c:v>
                </c:pt>
                <c:pt idx="77">
                  <c:v>1.1494252873563218</c:v>
                </c:pt>
                <c:pt idx="78">
                  <c:v>1.1496895838123706</c:v>
                </c:pt>
                <c:pt idx="79">
                  <c:v>1.144950767117014</c:v>
                </c:pt>
                <c:pt idx="80">
                  <c:v>1.1323745895142112</c:v>
                </c:pt>
                <c:pt idx="81">
                  <c:v>1.1396011396011396</c:v>
                </c:pt>
                <c:pt idx="82">
                  <c:v>1.14639458901754</c:v>
                </c:pt>
                <c:pt idx="83">
                  <c:v>1.1429877700308606</c:v>
                </c:pt>
                <c:pt idx="84">
                  <c:v>1.1477103179157582</c:v>
                </c:pt>
                <c:pt idx="85">
                  <c:v>1.1482374555057986</c:v>
                </c:pt>
                <c:pt idx="86">
                  <c:v>1.1462631820265934</c:v>
                </c:pt>
                <c:pt idx="87">
                  <c:v>1.1494252873563218</c:v>
                </c:pt>
                <c:pt idx="88">
                  <c:v>1.1388224575788635</c:v>
                </c:pt>
                <c:pt idx="89">
                  <c:v>1.1407711613050422</c:v>
                </c:pt>
                <c:pt idx="90">
                  <c:v>1.1474469305794606</c:v>
                </c:pt>
                <c:pt idx="91">
                  <c:v>1.1433798307797849</c:v>
                </c:pt>
                <c:pt idx="92">
                  <c:v>1.1411617026132603</c:v>
                </c:pt>
                <c:pt idx="93">
                  <c:v>1.1446886446886446</c:v>
                </c:pt>
                <c:pt idx="94">
                  <c:v>1.1414222120762469</c:v>
                </c:pt>
                <c:pt idx="95">
                  <c:v>1.1301989150090415</c:v>
                </c:pt>
                <c:pt idx="96">
                  <c:v>1.1305822498586773</c:v>
                </c:pt>
                <c:pt idx="97">
                  <c:v>1.1316057485572026</c:v>
                </c:pt>
                <c:pt idx="98">
                  <c:v>1.119194180190263</c:v>
                </c:pt>
                <c:pt idx="99">
                  <c:v>1.1174432897530451</c:v>
                </c:pt>
                <c:pt idx="100">
                  <c:v>1.1218308279111511</c:v>
                </c:pt>
                <c:pt idx="101">
                  <c:v>1.1148272017837235</c:v>
                </c:pt>
                <c:pt idx="102">
                  <c:v>1.1161960040183057</c:v>
                </c:pt>
                <c:pt idx="103">
                  <c:v>1.1168192986374805</c:v>
                </c:pt>
                <c:pt idx="104">
                  <c:v>1.1183180496533214</c:v>
                </c:pt>
                <c:pt idx="105">
                  <c:v>1.1230907457322552</c:v>
                </c:pt>
                <c:pt idx="106">
                  <c:v>1.11333778668448</c:v>
                </c:pt>
                <c:pt idx="107">
                  <c:v>1.1120996441281139</c:v>
                </c:pt>
                <c:pt idx="108">
                  <c:v>1.1123470522803114</c:v>
                </c:pt>
                <c:pt idx="109">
                  <c:v>1.1219566924716706</c:v>
                </c:pt>
                <c:pt idx="110">
                  <c:v>1.1235955056179776</c:v>
                </c:pt>
                <c:pt idx="111">
                  <c:v>1.1193194537721065</c:v>
                </c:pt>
                <c:pt idx="112">
                  <c:v>1.1108642523883581</c:v>
                </c:pt>
                <c:pt idx="113">
                  <c:v>1.1222085063404781</c:v>
                </c:pt>
                <c:pt idx="114">
                  <c:v>1.1265067027148812</c:v>
                </c:pt>
                <c:pt idx="115">
                  <c:v>1.1224604332697272</c:v>
                </c:pt>
                <c:pt idx="116">
                  <c:v>1.1209505660800358</c:v>
                </c:pt>
                <c:pt idx="117">
                  <c:v>1.1154489682097044</c:v>
                </c:pt>
                <c:pt idx="118">
                  <c:v>1.1142061281337048</c:v>
                </c:pt>
                <c:pt idx="119">
                  <c:v>1.1130899376669636</c:v>
                </c:pt>
                <c:pt idx="120">
                  <c:v>1.1165698972755695</c:v>
                </c:pt>
                <c:pt idx="121">
                  <c:v>1.1166945840312674</c:v>
                </c:pt>
                <c:pt idx="122">
                  <c:v>1.1090163025396473</c:v>
                </c:pt>
                <c:pt idx="123">
                  <c:v>1.1057054400707651</c:v>
                </c:pt>
                <c:pt idx="124">
                  <c:v>1.1068068622025458</c:v>
                </c:pt>
                <c:pt idx="125">
                  <c:v>1.1071744906997343</c:v>
                </c:pt>
                <c:pt idx="126">
                  <c:v>1.1037527593818983</c:v>
                </c:pt>
                <c:pt idx="127">
                  <c:v>1.1070519207350824</c:v>
                </c:pt>
                <c:pt idx="128">
                  <c:v>1.0995052226498077</c:v>
                </c:pt>
                <c:pt idx="129">
                  <c:v>1.0940919037199124</c:v>
                </c:pt>
                <c:pt idx="130">
                  <c:v>1.103996467211305</c:v>
                </c:pt>
                <c:pt idx="131">
                  <c:v>1.1086474501108647</c:v>
                </c:pt>
                <c:pt idx="132">
                  <c:v>1.1092623405435387</c:v>
                </c:pt>
                <c:pt idx="133">
                  <c:v>1.1098779134295227</c:v>
                </c:pt>
                <c:pt idx="134">
                  <c:v>1.1046062078868883</c:v>
                </c:pt>
                <c:pt idx="135">
                  <c:v>1.1127183709803048</c:v>
                </c:pt>
                <c:pt idx="136">
                  <c:v>1.1130899376669636</c:v>
                </c:pt>
                <c:pt idx="137">
                  <c:v>1.1169440411035407</c:v>
                </c:pt>
                <c:pt idx="138">
                  <c:v>1.1169440411035407</c:v>
                </c:pt>
                <c:pt idx="139">
                  <c:v>1.1070519207350824</c:v>
                </c:pt>
                <c:pt idx="140">
                  <c:v>1.1012003083360864</c:v>
                </c:pt>
                <c:pt idx="141">
                  <c:v>1.1026574043444701</c:v>
                </c:pt>
                <c:pt idx="142">
                  <c:v>1.1024142872891634</c:v>
                </c:pt>
                <c:pt idx="143">
                  <c:v>1.0997470581766193</c:v>
                </c:pt>
                <c:pt idx="144">
                  <c:v>1.1061946902654867</c:v>
                </c:pt>
                <c:pt idx="145">
                  <c:v>1.1044842058758559</c:v>
                </c:pt>
                <c:pt idx="146">
                  <c:v>1.100594320933304</c:v>
                </c:pt>
                <c:pt idx="147">
                  <c:v>1.0987803538072738</c:v>
                </c:pt>
                <c:pt idx="148">
                  <c:v>1.0975743606629349</c:v>
                </c:pt>
                <c:pt idx="149">
                  <c:v>1.0962508221881166</c:v>
                </c:pt>
                <c:pt idx="150">
                  <c:v>1.1037527593818983</c:v>
                </c:pt>
                <c:pt idx="151">
                  <c:v>1.1020498126515319</c:v>
                </c:pt>
                <c:pt idx="152">
                  <c:v>1.1053387863380126</c:v>
                </c:pt>
                <c:pt idx="153">
                  <c:v>1.1108642523883581</c:v>
                </c:pt>
                <c:pt idx="154">
                  <c:v>1.1114816049794376</c:v>
                </c:pt>
                <c:pt idx="155">
                  <c:v>1.107297087808659</c:v>
                </c:pt>
                <c:pt idx="156">
                  <c:v>1.1054609772275039</c:v>
                </c:pt>
                <c:pt idx="157">
                  <c:v>1.1071744906997343</c:v>
                </c:pt>
                <c:pt idx="158">
                  <c:v>1.107297087808659</c:v>
                </c:pt>
                <c:pt idx="159">
                  <c:v>1.1139578923916675</c:v>
                </c:pt>
                <c:pt idx="160">
                  <c:v>1.1117287381878822</c:v>
                </c:pt>
                <c:pt idx="161">
                  <c:v>1.1064394777605664</c:v>
                </c:pt>
                <c:pt idx="162">
                  <c:v>1.1060723371308483</c:v>
                </c:pt>
                <c:pt idx="163">
                  <c:v>1.1053387863380126</c:v>
                </c:pt>
                <c:pt idx="164">
                  <c:v>1.1041183614883516</c:v>
                </c:pt>
                <c:pt idx="165">
                  <c:v>1.1098779134295227</c:v>
                </c:pt>
                <c:pt idx="166">
                  <c:v>1.1069293779056897</c:v>
                </c:pt>
                <c:pt idx="167">
                  <c:v>1.1144544745347154</c:v>
                </c:pt>
                <c:pt idx="168">
                  <c:v>1.11000111000111</c:v>
                </c:pt>
                <c:pt idx="169">
                  <c:v>1.1084016847705609</c:v>
                </c:pt>
                <c:pt idx="170">
                  <c:v>1.1116051578479325</c:v>
                </c:pt>
                <c:pt idx="171">
                  <c:v>1.1168192986374805</c:v>
                </c:pt>
                <c:pt idx="172">
                  <c:v>1.1169440411035407</c:v>
                </c:pt>
                <c:pt idx="173">
                  <c:v>1.1219566924716706</c:v>
                </c:pt>
                <c:pt idx="174">
                  <c:v>1.1204481792717087</c:v>
                </c:pt>
                <c:pt idx="175">
                  <c:v>1.1239743733842869</c:v>
                </c:pt>
                <c:pt idx="176">
                  <c:v>1.1265067027148812</c:v>
                </c:pt>
                <c:pt idx="177">
                  <c:v>1.1210762331838564</c:v>
                </c:pt>
                <c:pt idx="178">
                  <c:v>1.1222085063404781</c:v>
                </c:pt>
                <c:pt idx="179">
                  <c:v>1.1144544745347154</c:v>
                </c:pt>
                <c:pt idx="180">
                  <c:v>1.1026574043444701</c:v>
                </c:pt>
                <c:pt idx="181">
                  <c:v>1.1018069634200089</c:v>
                </c:pt>
                <c:pt idx="182">
                  <c:v>1.0841283607979184</c:v>
                </c:pt>
                <c:pt idx="183">
                  <c:v>1.0804970286331712</c:v>
                </c:pt>
                <c:pt idx="184">
                  <c:v>1.0826025765941323</c:v>
                </c:pt>
                <c:pt idx="185">
                  <c:v>1.0882576994232234</c:v>
                </c:pt>
                <c:pt idx="186">
                  <c:v>1.0978153474585575</c:v>
                </c:pt>
                <c:pt idx="187">
                  <c:v>1.095290251916758</c:v>
                </c:pt>
                <c:pt idx="188">
                  <c:v>1.0913456291607553</c:v>
                </c:pt>
                <c:pt idx="189">
                  <c:v>1.0890873448050533</c:v>
                </c:pt>
                <c:pt idx="190">
                  <c:v>1.0879025239338556</c:v>
                </c:pt>
                <c:pt idx="191">
                  <c:v>1.0914647456887143</c:v>
                </c:pt>
                <c:pt idx="192">
                  <c:v>1.0926573426573427</c:v>
                </c:pt>
                <c:pt idx="193">
                  <c:v>1.0962508221881166</c:v>
                </c:pt>
                <c:pt idx="194">
                  <c:v>1.100594320933304</c:v>
                </c:pt>
                <c:pt idx="195">
                  <c:v>1.0956502684343159</c:v>
                </c:pt>
                <c:pt idx="196">
                  <c:v>1.1027790030877811</c:v>
                </c:pt>
                <c:pt idx="197">
                  <c:v>1.0975743606629349</c:v>
                </c:pt>
                <c:pt idx="198">
                  <c:v>1.1047282368537339</c:v>
                </c:pt>
                <c:pt idx="199">
                  <c:v>1.1019283746556474</c:v>
                </c:pt>
                <c:pt idx="200">
                  <c:v>1.097935880544576</c:v>
                </c:pt>
                <c:pt idx="201">
                  <c:v>1.0987803538072738</c:v>
                </c:pt>
                <c:pt idx="202">
                  <c:v>1.1002310485201892</c:v>
                </c:pt>
                <c:pt idx="203">
                  <c:v>1.1036309458117206</c:v>
                </c:pt>
                <c:pt idx="204">
                  <c:v>1.1059500110595002</c:v>
                </c:pt>
                <c:pt idx="205">
                  <c:v>1.1015642211940955</c:v>
                </c:pt>
                <c:pt idx="206">
                  <c:v>1.10803324099723</c:v>
                </c:pt>
                <c:pt idx="207">
                  <c:v>1.1035091591260207</c:v>
                </c:pt>
                <c:pt idx="208">
                  <c:v>1.1024142872891634</c:v>
                </c:pt>
                <c:pt idx="209">
                  <c:v>1.1007154650522841</c:v>
                </c:pt>
                <c:pt idx="210">
                  <c:v>1.095290251916758</c:v>
                </c:pt>
                <c:pt idx="211">
                  <c:v>1.1092623405435387</c:v>
                </c:pt>
                <c:pt idx="212">
                  <c:v>1.1074197120708749</c:v>
                </c:pt>
                <c:pt idx="213">
                  <c:v>1.0998680158380993</c:v>
                </c:pt>
                <c:pt idx="214">
                  <c:v>1.1031439602868174</c:v>
                </c:pt>
                <c:pt idx="215">
                  <c:v>1.1060723371308483</c:v>
                </c:pt>
                <c:pt idx="216">
                  <c:v>1.1059500110595002</c:v>
                </c:pt>
                <c:pt idx="217">
                  <c:v>1.1075423634954036</c:v>
                </c:pt>
                <c:pt idx="218">
                  <c:v>1.1114816049794376</c:v>
                </c:pt>
                <c:pt idx="219">
                  <c:v>1.1101243339253997</c:v>
                </c:pt>
                <c:pt idx="220">
                  <c:v>1.1153245594467991</c:v>
                </c:pt>
                <c:pt idx="221">
                  <c:v>1.10803324099723</c:v>
                </c:pt>
                <c:pt idx="222">
                  <c:v>1.1116051578479325</c:v>
                </c:pt>
                <c:pt idx="223">
                  <c:v>1.1084016847705609</c:v>
                </c:pt>
                <c:pt idx="224">
                  <c:v>1.1145786892554614</c:v>
                </c:pt>
                <c:pt idx="225">
                  <c:v>1.1237217664906169</c:v>
                </c:pt>
                <c:pt idx="226">
                  <c:v>1.1229646266142617</c:v>
                </c:pt>
                <c:pt idx="227">
                  <c:v>1.1113580795732385</c:v>
                </c:pt>
                <c:pt idx="228">
                  <c:v>1.1148272017837235</c:v>
                </c:pt>
                <c:pt idx="229">
                  <c:v>1.1135857461024499</c:v>
                </c:pt>
                <c:pt idx="230">
                  <c:v>1.1170688114387846</c:v>
                </c:pt>
                <c:pt idx="231">
                  <c:v>1.1200716845878136</c:v>
                </c:pt>
                <c:pt idx="232">
                  <c:v>1.1168192986374805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75296"/>
        <c:axId val="119576832"/>
      </c:lineChart>
      <c:dateAx>
        <c:axId val="119575296"/>
        <c:scaling>
          <c:orientation val="minMax"/>
        </c:scaling>
        <c:delete val="0"/>
        <c:axPos val="b"/>
        <c:numFmt formatCode="[$-C0A]mmm\-yy;@" sourceLinked="0"/>
        <c:majorTickMark val="out"/>
        <c:minorTickMark val="none"/>
        <c:tickLblPos val="nextTo"/>
        <c:txPr>
          <a:bodyPr rot="-2460000" vert="horz"/>
          <a:lstStyle/>
          <a:p>
            <a:pPr>
              <a:defRPr sz="1100"/>
            </a:pPr>
            <a:endParaRPr lang="es-ES"/>
          </a:p>
        </c:txPr>
        <c:crossAx val="119576832"/>
        <c:crosses val="autoZero"/>
        <c:auto val="0"/>
        <c:lblOffset val="100"/>
        <c:baseTimeUnit val="days"/>
        <c:majorUnit val="1"/>
        <c:majorTimeUnit val="months"/>
      </c:dateAx>
      <c:valAx>
        <c:axId val="119576832"/>
        <c:scaling>
          <c:orientation val="minMax"/>
        </c:scaling>
        <c:delete val="0"/>
        <c:axPos val="l"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11957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"/>
          <c:w val="0.86741449652777791"/>
          <c:h val="0.74916720722787078"/>
        </c:manualLayout>
      </c:layout>
      <c:lineChart>
        <c:grouping val="standard"/>
        <c:varyColors val="0"/>
        <c:ser>
          <c:idx val="3"/>
          <c:order val="0"/>
          <c:tx>
            <c:strRef>
              <c:f>'[Ponencia Brexit noviembre 2020.xlsx]Datos noviembre 2020'!$C$78</c:f>
              <c:strCache>
                <c:ptCount val="1"/>
                <c:pt idx="0">
                  <c:v>IBEX 35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cat>
            <c:numRef>
              <c:f>'[Ponencia Brexit noviembre 2020.xlsx]Datos noviembre 2020'!$B$79:$B$307</c:f>
              <c:numCache>
                <c:formatCode>m/d/yyyy</c:formatCode>
                <c:ptCount val="229"/>
                <c:pt idx="0">
                  <c:v>43830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43935</c:v>
                </c:pt>
                <c:pt idx="73">
                  <c:v>43936</c:v>
                </c:pt>
                <c:pt idx="74">
                  <c:v>43937</c:v>
                </c:pt>
                <c:pt idx="75">
                  <c:v>43938</c:v>
                </c:pt>
                <c:pt idx="76">
                  <c:v>43941</c:v>
                </c:pt>
                <c:pt idx="77">
                  <c:v>43942</c:v>
                </c:pt>
                <c:pt idx="78">
                  <c:v>43943</c:v>
                </c:pt>
                <c:pt idx="79">
                  <c:v>43944</c:v>
                </c:pt>
                <c:pt idx="80">
                  <c:v>43945</c:v>
                </c:pt>
                <c:pt idx="81">
                  <c:v>43948</c:v>
                </c:pt>
                <c:pt idx="82">
                  <c:v>43949</c:v>
                </c:pt>
                <c:pt idx="83">
                  <c:v>43950</c:v>
                </c:pt>
                <c:pt idx="84">
                  <c:v>43951</c:v>
                </c:pt>
                <c:pt idx="85">
                  <c:v>43952</c:v>
                </c:pt>
                <c:pt idx="86">
                  <c:v>43955</c:v>
                </c:pt>
                <c:pt idx="87">
                  <c:v>43956</c:v>
                </c:pt>
                <c:pt idx="88">
                  <c:v>43957</c:v>
                </c:pt>
                <c:pt idx="89">
                  <c:v>43958</c:v>
                </c:pt>
                <c:pt idx="90">
                  <c:v>43959</c:v>
                </c:pt>
                <c:pt idx="91">
                  <c:v>43962</c:v>
                </c:pt>
                <c:pt idx="92">
                  <c:v>43963</c:v>
                </c:pt>
                <c:pt idx="93">
                  <c:v>43964</c:v>
                </c:pt>
                <c:pt idx="94">
                  <c:v>43965</c:v>
                </c:pt>
                <c:pt idx="95">
                  <c:v>43966</c:v>
                </c:pt>
                <c:pt idx="96">
                  <c:v>43969</c:v>
                </c:pt>
                <c:pt idx="97">
                  <c:v>43970</c:v>
                </c:pt>
                <c:pt idx="98">
                  <c:v>43971</c:v>
                </c:pt>
                <c:pt idx="99">
                  <c:v>43972</c:v>
                </c:pt>
                <c:pt idx="100">
                  <c:v>43973</c:v>
                </c:pt>
                <c:pt idx="101">
                  <c:v>43976</c:v>
                </c:pt>
                <c:pt idx="102">
                  <c:v>43977</c:v>
                </c:pt>
                <c:pt idx="103">
                  <c:v>43978</c:v>
                </c:pt>
                <c:pt idx="104">
                  <c:v>43979</c:v>
                </c:pt>
                <c:pt idx="105">
                  <c:v>43980</c:v>
                </c:pt>
                <c:pt idx="106">
                  <c:v>43983</c:v>
                </c:pt>
                <c:pt idx="107">
                  <c:v>43984</c:v>
                </c:pt>
                <c:pt idx="108">
                  <c:v>43985</c:v>
                </c:pt>
                <c:pt idx="109">
                  <c:v>43986</c:v>
                </c:pt>
                <c:pt idx="110">
                  <c:v>43987</c:v>
                </c:pt>
                <c:pt idx="111">
                  <c:v>43990</c:v>
                </c:pt>
                <c:pt idx="112">
                  <c:v>43991</c:v>
                </c:pt>
                <c:pt idx="113">
                  <c:v>43992</c:v>
                </c:pt>
                <c:pt idx="114">
                  <c:v>43993</c:v>
                </c:pt>
                <c:pt idx="115">
                  <c:v>43994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44004</c:v>
                </c:pt>
                <c:pt idx="122">
                  <c:v>44005</c:v>
                </c:pt>
                <c:pt idx="123">
                  <c:v>44006</c:v>
                </c:pt>
                <c:pt idx="124">
                  <c:v>44007</c:v>
                </c:pt>
                <c:pt idx="125">
                  <c:v>44008</c:v>
                </c:pt>
                <c:pt idx="126">
                  <c:v>44011</c:v>
                </c:pt>
                <c:pt idx="127">
                  <c:v>44012</c:v>
                </c:pt>
                <c:pt idx="128">
                  <c:v>44013</c:v>
                </c:pt>
                <c:pt idx="129">
                  <c:v>44014</c:v>
                </c:pt>
                <c:pt idx="130">
                  <c:v>44015</c:v>
                </c:pt>
                <c:pt idx="131">
                  <c:v>44018</c:v>
                </c:pt>
                <c:pt idx="132">
                  <c:v>44019</c:v>
                </c:pt>
                <c:pt idx="133">
                  <c:v>44020</c:v>
                </c:pt>
                <c:pt idx="134">
                  <c:v>44021</c:v>
                </c:pt>
                <c:pt idx="135">
                  <c:v>44022</c:v>
                </c:pt>
                <c:pt idx="136">
                  <c:v>44025</c:v>
                </c:pt>
                <c:pt idx="137">
                  <c:v>44026</c:v>
                </c:pt>
                <c:pt idx="138">
                  <c:v>44027</c:v>
                </c:pt>
                <c:pt idx="139">
                  <c:v>44028</c:v>
                </c:pt>
                <c:pt idx="140">
                  <c:v>44029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44039</c:v>
                </c:pt>
                <c:pt idx="147">
                  <c:v>44040</c:v>
                </c:pt>
                <c:pt idx="148">
                  <c:v>44041</c:v>
                </c:pt>
                <c:pt idx="149">
                  <c:v>44042</c:v>
                </c:pt>
                <c:pt idx="150">
                  <c:v>44043</c:v>
                </c:pt>
                <c:pt idx="151">
                  <c:v>44046</c:v>
                </c:pt>
                <c:pt idx="152">
                  <c:v>44047</c:v>
                </c:pt>
                <c:pt idx="153">
                  <c:v>44048</c:v>
                </c:pt>
                <c:pt idx="154">
                  <c:v>44049</c:v>
                </c:pt>
                <c:pt idx="155">
                  <c:v>44050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44060</c:v>
                </c:pt>
                <c:pt idx="162">
                  <c:v>44061</c:v>
                </c:pt>
                <c:pt idx="163">
                  <c:v>44062</c:v>
                </c:pt>
                <c:pt idx="164">
                  <c:v>44063</c:v>
                </c:pt>
                <c:pt idx="165">
                  <c:v>44064</c:v>
                </c:pt>
                <c:pt idx="166">
                  <c:v>44067</c:v>
                </c:pt>
                <c:pt idx="167">
                  <c:v>44068</c:v>
                </c:pt>
                <c:pt idx="168">
                  <c:v>44069</c:v>
                </c:pt>
                <c:pt idx="169">
                  <c:v>44070</c:v>
                </c:pt>
                <c:pt idx="170">
                  <c:v>44071</c:v>
                </c:pt>
                <c:pt idx="171">
                  <c:v>44074</c:v>
                </c:pt>
                <c:pt idx="172">
                  <c:v>44075</c:v>
                </c:pt>
                <c:pt idx="173">
                  <c:v>44076</c:v>
                </c:pt>
                <c:pt idx="174">
                  <c:v>44077</c:v>
                </c:pt>
                <c:pt idx="175">
                  <c:v>44078</c:v>
                </c:pt>
                <c:pt idx="176">
                  <c:v>44081</c:v>
                </c:pt>
                <c:pt idx="177">
                  <c:v>44082</c:v>
                </c:pt>
                <c:pt idx="178">
                  <c:v>44083</c:v>
                </c:pt>
                <c:pt idx="179">
                  <c:v>44084</c:v>
                </c:pt>
                <c:pt idx="180">
                  <c:v>44085</c:v>
                </c:pt>
                <c:pt idx="181">
                  <c:v>44088</c:v>
                </c:pt>
                <c:pt idx="182">
                  <c:v>44089</c:v>
                </c:pt>
                <c:pt idx="183">
                  <c:v>44090</c:v>
                </c:pt>
                <c:pt idx="184">
                  <c:v>44091</c:v>
                </c:pt>
                <c:pt idx="185">
                  <c:v>44092</c:v>
                </c:pt>
                <c:pt idx="186">
                  <c:v>44095</c:v>
                </c:pt>
                <c:pt idx="187">
                  <c:v>44096</c:v>
                </c:pt>
                <c:pt idx="188">
                  <c:v>44097</c:v>
                </c:pt>
                <c:pt idx="189">
                  <c:v>44098</c:v>
                </c:pt>
                <c:pt idx="190">
                  <c:v>44099</c:v>
                </c:pt>
                <c:pt idx="191">
                  <c:v>44102</c:v>
                </c:pt>
                <c:pt idx="192">
                  <c:v>44103</c:v>
                </c:pt>
                <c:pt idx="193">
                  <c:v>44104</c:v>
                </c:pt>
                <c:pt idx="194">
                  <c:v>44105</c:v>
                </c:pt>
                <c:pt idx="195">
                  <c:v>44106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44116</c:v>
                </c:pt>
                <c:pt idx="202">
                  <c:v>44117</c:v>
                </c:pt>
                <c:pt idx="203">
                  <c:v>44118</c:v>
                </c:pt>
                <c:pt idx="204">
                  <c:v>44119</c:v>
                </c:pt>
                <c:pt idx="205">
                  <c:v>44120</c:v>
                </c:pt>
                <c:pt idx="206">
                  <c:v>44123</c:v>
                </c:pt>
                <c:pt idx="207">
                  <c:v>44124</c:v>
                </c:pt>
                <c:pt idx="208">
                  <c:v>44125</c:v>
                </c:pt>
                <c:pt idx="209">
                  <c:v>44126</c:v>
                </c:pt>
                <c:pt idx="210">
                  <c:v>44127</c:v>
                </c:pt>
                <c:pt idx="211">
                  <c:v>44130</c:v>
                </c:pt>
                <c:pt idx="212">
                  <c:v>44131</c:v>
                </c:pt>
                <c:pt idx="213">
                  <c:v>44132</c:v>
                </c:pt>
                <c:pt idx="214">
                  <c:v>44133</c:v>
                </c:pt>
                <c:pt idx="215">
                  <c:v>44134</c:v>
                </c:pt>
                <c:pt idx="216">
                  <c:v>44137</c:v>
                </c:pt>
                <c:pt idx="217">
                  <c:v>44138</c:v>
                </c:pt>
                <c:pt idx="218">
                  <c:v>44139</c:v>
                </c:pt>
                <c:pt idx="219">
                  <c:v>44140</c:v>
                </c:pt>
                <c:pt idx="220">
                  <c:v>44141</c:v>
                </c:pt>
                <c:pt idx="221">
                  <c:v>44144</c:v>
                </c:pt>
                <c:pt idx="222">
                  <c:v>44145</c:v>
                </c:pt>
                <c:pt idx="223">
                  <c:v>44146</c:v>
                </c:pt>
                <c:pt idx="224">
                  <c:v>44147</c:v>
                </c:pt>
                <c:pt idx="225">
                  <c:v>44148</c:v>
                </c:pt>
                <c:pt idx="226">
                  <c:v>44151</c:v>
                </c:pt>
                <c:pt idx="227">
                  <c:v>44152</c:v>
                </c:pt>
                <c:pt idx="228">
                  <c:v>44153</c:v>
                </c:pt>
              </c:numCache>
            </c:numRef>
          </c:cat>
          <c:val>
            <c:numRef>
              <c:f>'[Ponencia Brexit noviembre 2020.xlsx]Datos noviembre 2020'!$C$79:$C$307</c:f>
              <c:numCache>
                <c:formatCode>#,##0;\ \(#,##0\);\ \-</c:formatCode>
                <c:ptCount val="229"/>
                <c:pt idx="0">
                  <c:v>9549.2000000000007</c:v>
                </c:pt>
                <c:pt idx="1">
                  <c:v>9691.2000000000007</c:v>
                </c:pt>
                <c:pt idx="2">
                  <c:v>9646.6</c:v>
                </c:pt>
                <c:pt idx="3">
                  <c:v>9600.9</c:v>
                </c:pt>
                <c:pt idx="4">
                  <c:v>9579.7999999999993</c:v>
                </c:pt>
                <c:pt idx="5">
                  <c:v>9591.4</c:v>
                </c:pt>
                <c:pt idx="6">
                  <c:v>9581.7999999999993</c:v>
                </c:pt>
                <c:pt idx="7">
                  <c:v>9573.6</c:v>
                </c:pt>
                <c:pt idx="8">
                  <c:v>9543.9</c:v>
                </c:pt>
                <c:pt idx="9">
                  <c:v>9528.2999999999993</c:v>
                </c:pt>
                <c:pt idx="10">
                  <c:v>9511.7000000000007</c:v>
                </c:pt>
                <c:pt idx="11">
                  <c:v>9572.5</c:v>
                </c:pt>
                <c:pt idx="12">
                  <c:v>9681.2999999999993</c:v>
                </c:pt>
                <c:pt idx="13">
                  <c:v>9658.7999999999993</c:v>
                </c:pt>
                <c:pt idx="14">
                  <c:v>9611.2999999999993</c:v>
                </c:pt>
                <c:pt idx="15">
                  <c:v>9573.7000000000007</c:v>
                </c:pt>
                <c:pt idx="16">
                  <c:v>9518.5</c:v>
                </c:pt>
                <c:pt idx="17">
                  <c:v>9562</c:v>
                </c:pt>
                <c:pt idx="18">
                  <c:v>9366.2999999999993</c:v>
                </c:pt>
                <c:pt idx="19">
                  <c:v>9484.2000000000007</c:v>
                </c:pt>
                <c:pt idx="20">
                  <c:v>9546.7000000000007</c:v>
                </c:pt>
                <c:pt idx="21">
                  <c:v>9477.9</c:v>
                </c:pt>
                <c:pt idx="22">
                  <c:v>9367.9</c:v>
                </c:pt>
                <c:pt idx="23">
                  <c:v>9404.7000000000007</c:v>
                </c:pt>
                <c:pt idx="24">
                  <c:v>9562.9</c:v>
                </c:pt>
                <c:pt idx="25">
                  <c:v>9717.7999999999993</c:v>
                </c:pt>
                <c:pt idx="26">
                  <c:v>9811.2999999999993</c:v>
                </c:pt>
                <c:pt idx="27">
                  <c:v>9811</c:v>
                </c:pt>
                <c:pt idx="28">
                  <c:v>9816</c:v>
                </c:pt>
                <c:pt idx="29">
                  <c:v>9882.6</c:v>
                </c:pt>
                <c:pt idx="30">
                  <c:v>9940.4</c:v>
                </c:pt>
                <c:pt idx="31">
                  <c:v>9909.7999999999993</c:v>
                </c:pt>
                <c:pt idx="32">
                  <c:v>9956.7999999999993</c:v>
                </c:pt>
                <c:pt idx="33">
                  <c:v>10022.200000000001</c:v>
                </c:pt>
                <c:pt idx="34">
                  <c:v>10005.799999999999</c:v>
                </c:pt>
                <c:pt idx="35">
                  <c:v>10083.6</c:v>
                </c:pt>
                <c:pt idx="36">
                  <c:v>9931</c:v>
                </c:pt>
                <c:pt idx="37">
                  <c:v>9886.2000000000007</c:v>
                </c:pt>
                <c:pt idx="38">
                  <c:v>9483.5</c:v>
                </c:pt>
                <c:pt idx="39">
                  <c:v>9250.7999999999993</c:v>
                </c:pt>
                <c:pt idx="40">
                  <c:v>9316.7999999999993</c:v>
                </c:pt>
                <c:pt idx="41">
                  <c:v>8985.9</c:v>
                </c:pt>
                <c:pt idx="42">
                  <c:v>8723.2000000000007</c:v>
                </c:pt>
                <c:pt idx="43">
                  <c:v>8741.5</c:v>
                </c:pt>
                <c:pt idx="44">
                  <c:v>8811.6</c:v>
                </c:pt>
                <c:pt idx="45">
                  <c:v>8910</c:v>
                </c:pt>
                <c:pt idx="46">
                  <c:v>8683</c:v>
                </c:pt>
                <c:pt idx="47">
                  <c:v>8375.6</c:v>
                </c:pt>
                <c:pt idx="48">
                  <c:v>7708.7</c:v>
                </c:pt>
                <c:pt idx="49">
                  <c:v>7461.5</c:v>
                </c:pt>
                <c:pt idx="50">
                  <c:v>7436.4</c:v>
                </c:pt>
                <c:pt idx="51">
                  <c:v>6390.9</c:v>
                </c:pt>
                <c:pt idx="52">
                  <c:v>6629.6</c:v>
                </c:pt>
                <c:pt idx="53">
                  <c:v>6107.2</c:v>
                </c:pt>
                <c:pt idx="54">
                  <c:v>6498.5</c:v>
                </c:pt>
                <c:pt idx="55">
                  <c:v>6274.8</c:v>
                </c:pt>
                <c:pt idx="56">
                  <c:v>6395.8</c:v>
                </c:pt>
                <c:pt idx="57">
                  <c:v>6443.3</c:v>
                </c:pt>
                <c:pt idx="58">
                  <c:v>6230.2</c:v>
                </c:pt>
                <c:pt idx="59">
                  <c:v>6717.3</c:v>
                </c:pt>
                <c:pt idx="60">
                  <c:v>6942.4</c:v>
                </c:pt>
                <c:pt idx="61">
                  <c:v>7033.2</c:v>
                </c:pt>
                <c:pt idx="62">
                  <c:v>6777.9</c:v>
                </c:pt>
                <c:pt idx="63">
                  <c:v>6659.9</c:v>
                </c:pt>
                <c:pt idx="64">
                  <c:v>6785.4</c:v>
                </c:pt>
                <c:pt idx="65">
                  <c:v>6579.4</c:v>
                </c:pt>
                <c:pt idx="66">
                  <c:v>6574.1</c:v>
                </c:pt>
                <c:pt idx="67">
                  <c:v>6581.6</c:v>
                </c:pt>
                <c:pt idx="68">
                  <c:v>6844.3</c:v>
                </c:pt>
                <c:pt idx="69">
                  <c:v>7002</c:v>
                </c:pt>
                <c:pt idx="70">
                  <c:v>6951.8</c:v>
                </c:pt>
                <c:pt idx="71">
                  <c:v>7070.6</c:v>
                </c:pt>
                <c:pt idx="72">
                  <c:v>7108.6</c:v>
                </c:pt>
                <c:pt idx="73">
                  <c:v>6839.5</c:v>
                </c:pt>
                <c:pt idx="74">
                  <c:v>6763.4</c:v>
                </c:pt>
                <c:pt idx="75">
                  <c:v>6875.8</c:v>
                </c:pt>
                <c:pt idx="76">
                  <c:v>6831.5</c:v>
                </c:pt>
                <c:pt idx="77">
                  <c:v>6634.9</c:v>
                </c:pt>
                <c:pt idx="78">
                  <c:v>6719.8</c:v>
                </c:pt>
                <c:pt idx="79">
                  <c:v>6746.5</c:v>
                </c:pt>
                <c:pt idx="80">
                  <c:v>6613.9</c:v>
                </c:pt>
                <c:pt idx="81">
                  <c:v>6731.8</c:v>
                </c:pt>
                <c:pt idx="82">
                  <c:v>6836.4</c:v>
                </c:pt>
                <c:pt idx="83">
                  <c:v>7055.7</c:v>
                </c:pt>
                <c:pt idx="84">
                  <c:v>6922.3</c:v>
                </c:pt>
                <c:pt idx="85">
                  <c:v>6922.3</c:v>
                </c:pt>
                <c:pt idx="86">
                  <c:v>6673.3</c:v>
                </c:pt>
                <c:pt idx="87">
                  <c:v>6747.7</c:v>
                </c:pt>
                <c:pt idx="88">
                  <c:v>6671.7</c:v>
                </c:pt>
                <c:pt idx="89">
                  <c:v>6730.9</c:v>
                </c:pt>
                <c:pt idx="90">
                  <c:v>6783.1</c:v>
                </c:pt>
                <c:pt idx="91">
                  <c:v>6672.2</c:v>
                </c:pt>
                <c:pt idx="92">
                  <c:v>6762.7</c:v>
                </c:pt>
                <c:pt idx="93">
                  <c:v>6631.4</c:v>
                </c:pt>
                <c:pt idx="94">
                  <c:v>6545.6</c:v>
                </c:pt>
                <c:pt idx="95">
                  <c:v>6474.9</c:v>
                </c:pt>
                <c:pt idx="96">
                  <c:v>6779.3</c:v>
                </c:pt>
                <c:pt idx="97">
                  <c:v>6609.1</c:v>
                </c:pt>
                <c:pt idx="98">
                  <c:v>6683.6</c:v>
                </c:pt>
                <c:pt idx="99">
                  <c:v>6686.1</c:v>
                </c:pt>
                <c:pt idx="100">
                  <c:v>6697.5</c:v>
                </c:pt>
                <c:pt idx="101">
                  <c:v>6856.8</c:v>
                </c:pt>
                <c:pt idx="102">
                  <c:v>7003.9</c:v>
                </c:pt>
                <c:pt idx="103">
                  <c:v>7174.5</c:v>
                </c:pt>
                <c:pt idx="104">
                  <c:v>7224.1</c:v>
                </c:pt>
                <c:pt idx="105">
                  <c:v>7096.5</c:v>
                </c:pt>
                <c:pt idx="106">
                  <c:v>7221.4</c:v>
                </c:pt>
                <c:pt idx="107">
                  <c:v>7408.1</c:v>
                </c:pt>
                <c:pt idx="108">
                  <c:v>7626.4</c:v>
                </c:pt>
                <c:pt idx="109">
                  <c:v>7566.8</c:v>
                </c:pt>
                <c:pt idx="110">
                  <c:v>7872.6</c:v>
                </c:pt>
                <c:pt idx="111">
                  <c:v>7896.1</c:v>
                </c:pt>
                <c:pt idx="112">
                  <c:v>7752.3</c:v>
                </c:pt>
                <c:pt idx="113">
                  <c:v>7663.9</c:v>
                </c:pt>
                <c:pt idx="114">
                  <c:v>7278</c:v>
                </c:pt>
                <c:pt idx="115">
                  <c:v>7292.7</c:v>
                </c:pt>
                <c:pt idx="116">
                  <c:v>7259.3</c:v>
                </c:pt>
                <c:pt idx="117">
                  <c:v>7495.3</c:v>
                </c:pt>
                <c:pt idx="118">
                  <c:v>7478.7</c:v>
                </c:pt>
                <c:pt idx="119">
                  <c:v>7390.2</c:v>
                </c:pt>
                <c:pt idx="120">
                  <c:v>7414.2</c:v>
                </c:pt>
                <c:pt idx="121">
                  <c:v>7345.7</c:v>
                </c:pt>
                <c:pt idx="122">
                  <c:v>7438.4</c:v>
                </c:pt>
                <c:pt idx="123">
                  <c:v>7195.5</c:v>
                </c:pt>
                <c:pt idx="124">
                  <c:v>7270.3</c:v>
                </c:pt>
                <c:pt idx="125">
                  <c:v>7178.4</c:v>
                </c:pt>
                <c:pt idx="126">
                  <c:v>7278.1</c:v>
                </c:pt>
                <c:pt idx="127">
                  <c:v>7231.4</c:v>
                </c:pt>
                <c:pt idx="128">
                  <c:v>7227.4</c:v>
                </c:pt>
                <c:pt idx="129">
                  <c:v>7498.6</c:v>
                </c:pt>
                <c:pt idx="130">
                  <c:v>7403.5</c:v>
                </c:pt>
                <c:pt idx="131">
                  <c:v>7556.2</c:v>
                </c:pt>
                <c:pt idx="132">
                  <c:v>7447.4</c:v>
                </c:pt>
                <c:pt idx="133">
                  <c:v>7326.4</c:v>
                </c:pt>
                <c:pt idx="134">
                  <c:v>7236.9</c:v>
                </c:pt>
                <c:pt idx="135">
                  <c:v>7321.1</c:v>
                </c:pt>
                <c:pt idx="136">
                  <c:v>7426.9</c:v>
                </c:pt>
                <c:pt idx="137">
                  <c:v>7352</c:v>
                </c:pt>
                <c:pt idx="138">
                  <c:v>7487.6</c:v>
                </c:pt>
                <c:pt idx="139">
                  <c:v>7474.7</c:v>
                </c:pt>
                <c:pt idx="140">
                  <c:v>7440.4</c:v>
                </c:pt>
                <c:pt idx="141">
                  <c:v>7478</c:v>
                </c:pt>
                <c:pt idx="142">
                  <c:v>7494.5</c:v>
                </c:pt>
                <c:pt idx="143">
                  <c:v>7390.1</c:v>
                </c:pt>
                <c:pt idx="144">
                  <c:v>7384.9</c:v>
                </c:pt>
                <c:pt idx="145">
                  <c:v>7294.7</c:v>
                </c:pt>
                <c:pt idx="146">
                  <c:v>7170.6</c:v>
                </c:pt>
                <c:pt idx="147">
                  <c:v>7246.4</c:v>
                </c:pt>
                <c:pt idx="148">
                  <c:v>7206.2</c:v>
                </c:pt>
                <c:pt idx="149">
                  <c:v>6996.6</c:v>
                </c:pt>
                <c:pt idx="150">
                  <c:v>6877.4</c:v>
                </c:pt>
                <c:pt idx="151">
                  <c:v>6975</c:v>
                </c:pt>
                <c:pt idx="152">
                  <c:v>7021.6</c:v>
                </c:pt>
                <c:pt idx="153">
                  <c:v>7039.7</c:v>
                </c:pt>
                <c:pt idx="154">
                  <c:v>6957.9</c:v>
                </c:pt>
                <c:pt idx="155">
                  <c:v>6950.5</c:v>
                </c:pt>
                <c:pt idx="156">
                  <c:v>7053.9</c:v>
                </c:pt>
                <c:pt idx="157">
                  <c:v>7263.5</c:v>
                </c:pt>
                <c:pt idx="158">
                  <c:v>7296</c:v>
                </c:pt>
                <c:pt idx="159">
                  <c:v>7250.5</c:v>
                </c:pt>
                <c:pt idx="160">
                  <c:v>7154.3</c:v>
                </c:pt>
                <c:pt idx="161">
                  <c:v>7090.1</c:v>
                </c:pt>
                <c:pt idx="162">
                  <c:v>7043.5</c:v>
                </c:pt>
                <c:pt idx="163">
                  <c:v>7094.3</c:v>
                </c:pt>
                <c:pt idx="164">
                  <c:v>6993.3</c:v>
                </c:pt>
                <c:pt idx="165">
                  <c:v>6982.1</c:v>
                </c:pt>
                <c:pt idx="166">
                  <c:v>7109.1</c:v>
                </c:pt>
                <c:pt idx="167">
                  <c:v>7108.4</c:v>
                </c:pt>
                <c:pt idx="168">
                  <c:v>7123</c:v>
                </c:pt>
                <c:pt idx="169">
                  <c:v>7090.7</c:v>
                </c:pt>
                <c:pt idx="170">
                  <c:v>7133</c:v>
                </c:pt>
                <c:pt idx="171">
                  <c:v>6969.5</c:v>
                </c:pt>
                <c:pt idx="172">
                  <c:v>6956.9</c:v>
                </c:pt>
                <c:pt idx="173">
                  <c:v>6996.9</c:v>
                </c:pt>
                <c:pt idx="174">
                  <c:v>7006</c:v>
                </c:pt>
                <c:pt idx="175">
                  <c:v>6989.7</c:v>
                </c:pt>
                <c:pt idx="176">
                  <c:v>7080.7</c:v>
                </c:pt>
                <c:pt idx="177">
                  <c:v>6955</c:v>
                </c:pt>
                <c:pt idx="178">
                  <c:v>7020.9</c:v>
                </c:pt>
                <c:pt idx="179">
                  <c:v>6999.2</c:v>
                </c:pt>
                <c:pt idx="180">
                  <c:v>6943.2</c:v>
                </c:pt>
                <c:pt idx="181">
                  <c:v>6951.1</c:v>
                </c:pt>
                <c:pt idx="182">
                  <c:v>7036</c:v>
                </c:pt>
                <c:pt idx="183">
                  <c:v>7110.8</c:v>
                </c:pt>
                <c:pt idx="184">
                  <c:v>7086.2</c:v>
                </c:pt>
                <c:pt idx="185">
                  <c:v>6929.8</c:v>
                </c:pt>
                <c:pt idx="186">
                  <c:v>6692.3</c:v>
                </c:pt>
                <c:pt idx="187">
                  <c:v>6648.6</c:v>
                </c:pt>
                <c:pt idx="188">
                  <c:v>6654.2</c:v>
                </c:pt>
                <c:pt idx="189">
                  <c:v>6643.4</c:v>
                </c:pt>
                <c:pt idx="190">
                  <c:v>6628.3</c:v>
                </c:pt>
                <c:pt idx="191">
                  <c:v>6791.5</c:v>
                </c:pt>
                <c:pt idx="192">
                  <c:v>6713.6</c:v>
                </c:pt>
                <c:pt idx="193">
                  <c:v>6716.6</c:v>
                </c:pt>
                <c:pt idx="194">
                  <c:v>6730.7</c:v>
                </c:pt>
                <c:pt idx="195">
                  <c:v>6754.5</c:v>
                </c:pt>
                <c:pt idx="196">
                  <c:v>6837.9</c:v>
                </c:pt>
                <c:pt idx="197">
                  <c:v>6936.2</c:v>
                </c:pt>
                <c:pt idx="198">
                  <c:v>6910.1</c:v>
                </c:pt>
                <c:pt idx="199">
                  <c:v>6992.8</c:v>
                </c:pt>
                <c:pt idx="200">
                  <c:v>6950.9</c:v>
                </c:pt>
                <c:pt idx="201">
                  <c:v>6951</c:v>
                </c:pt>
                <c:pt idx="202">
                  <c:v>6875.2</c:v>
                </c:pt>
                <c:pt idx="203">
                  <c:v>6916.6</c:v>
                </c:pt>
                <c:pt idx="204">
                  <c:v>6816.8</c:v>
                </c:pt>
                <c:pt idx="205">
                  <c:v>6849.7</c:v>
                </c:pt>
                <c:pt idx="206">
                  <c:v>6860.2</c:v>
                </c:pt>
                <c:pt idx="207">
                  <c:v>6927.3</c:v>
                </c:pt>
                <c:pt idx="208">
                  <c:v>6811.5</c:v>
                </c:pt>
                <c:pt idx="209">
                  <c:v>6796.6</c:v>
                </c:pt>
                <c:pt idx="210">
                  <c:v>6893.4</c:v>
                </c:pt>
                <c:pt idx="211">
                  <c:v>6796.9</c:v>
                </c:pt>
                <c:pt idx="212">
                  <c:v>6651.3</c:v>
                </c:pt>
                <c:pt idx="213">
                  <c:v>6474.4</c:v>
                </c:pt>
                <c:pt idx="214">
                  <c:v>6411.8</c:v>
                </c:pt>
                <c:pt idx="215">
                  <c:v>6452.2</c:v>
                </c:pt>
                <c:pt idx="216">
                  <c:v>6585.6</c:v>
                </c:pt>
                <c:pt idx="217">
                  <c:v>6751.6</c:v>
                </c:pt>
                <c:pt idx="218">
                  <c:v>6781.9</c:v>
                </c:pt>
                <c:pt idx="219">
                  <c:v>6924.2</c:v>
                </c:pt>
                <c:pt idx="220">
                  <c:v>6870.4</c:v>
                </c:pt>
                <c:pt idx="221">
                  <c:v>7459.4</c:v>
                </c:pt>
                <c:pt idx="222">
                  <c:v>7711.4</c:v>
                </c:pt>
                <c:pt idx="223">
                  <c:v>7793.7</c:v>
                </c:pt>
                <c:pt idx="224">
                  <c:v>7726</c:v>
                </c:pt>
                <c:pt idx="225">
                  <c:v>7783.7</c:v>
                </c:pt>
                <c:pt idx="226">
                  <c:v>7986.2</c:v>
                </c:pt>
                <c:pt idx="227">
                  <c:v>7934.3</c:v>
                </c:pt>
                <c:pt idx="228">
                  <c:v>7981.5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'[Ponencia Brexit noviembre 2020.xlsx]Datos noviembre 2020'!$D$78</c:f>
              <c:strCache>
                <c:ptCount val="1"/>
                <c:pt idx="0">
                  <c:v>FTSE 100</c:v>
                </c:pt>
              </c:strCache>
            </c:strRef>
          </c:tx>
          <c:marker>
            <c:symbol val="none"/>
          </c:marker>
          <c:cat>
            <c:numRef>
              <c:f>'[Ponencia Brexit noviembre 2020.xlsx]Datos noviembre 2020'!$B$79:$B$307</c:f>
              <c:numCache>
                <c:formatCode>m/d/yyyy</c:formatCode>
                <c:ptCount val="229"/>
                <c:pt idx="0">
                  <c:v>43830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43935</c:v>
                </c:pt>
                <c:pt idx="73">
                  <c:v>43936</c:v>
                </c:pt>
                <c:pt idx="74">
                  <c:v>43937</c:v>
                </c:pt>
                <c:pt idx="75">
                  <c:v>43938</c:v>
                </c:pt>
                <c:pt idx="76">
                  <c:v>43941</c:v>
                </c:pt>
                <c:pt idx="77">
                  <c:v>43942</c:v>
                </c:pt>
                <c:pt idx="78">
                  <c:v>43943</c:v>
                </c:pt>
                <c:pt idx="79">
                  <c:v>43944</c:v>
                </c:pt>
                <c:pt idx="80">
                  <c:v>43945</c:v>
                </c:pt>
                <c:pt idx="81">
                  <c:v>43948</c:v>
                </c:pt>
                <c:pt idx="82">
                  <c:v>43949</c:v>
                </c:pt>
                <c:pt idx="83">
                  <c:v>43950</c:v>
                </c:pt>
                <c:pt idx="84">
                  <c:v>43951</c:v>
                </c:pt>
                <c:pt idx="85">
                  <c:v>43952</c:v>
                </c:pt>
                <c:pt idx="86">
                  <c:v>43955</c:v>
                </c:pt>
                <c:pt idx="87">
                  <c:v>43956</c:v>
                </c:pt>
                <c:pt idx="88">
                  <c:v>43957</c:v>
                </c:pt>
                <c:pt idx="89">
                  <c:v>43958</c:v>
                </c:pt>
                <c:pt idx="90">
                  <c:v>43959</c:v>
                </c:pt>
                <c:pt idx="91">
                  <c:v>43962</c:v>
                </c:pt>
                <c:pt idx="92">
                  <c:v>43963</c:v>
                </c:pt>
                <c:pt idx="93">
                  <c:v>43964</c:v>
                </c:pt>
                <c:pt idx="94">
                  <c:v>43965</c:v>
                </c:pt>
                <c:pt idx="95">
                  <c:v>43966</c:v>
                </c:pt>
                <c:pt idx="96">
                  <c:v>43969</c:v>
                </c:pt>
                <c:pt idx="97">
                  <c:v>43970</c:v>
                </c:pt>
                <c:pt idx="98">
                  <c:v>43971</c:v>
                </c:pt>
                <c:pt idx="99">
                  <c:v>43972</c:v>
                </c:pt>
                <c:pt idx="100">
                  <c:v>43973</c:v>
                </c:pt>
                <c:pt idx="101">
                  <c:v>43976</c:v>
                </c:pt>
                <c:pt idx="102">
                  <c:v>43977</c:v>
                </c:pt>
                <c:pt idx="103">
                  <c:v>43978</c:v>
                </c:pt>
                <c:pt idx="104">
                  <c:v>43979</c:v>
                </c:pt>
                <c:pt idx="105">
                  <c:v>43980</c:v>
                </c:pt>
                <c:pt idx="106">
                  <c:v>43983</c:v>
                </c:pt>
                <c:pt idx="107">
                  <c:v>43984</c:v>
                </c:pt>
                <c:pt idx="108">
                  <c:v>43985</c:v>
                </c:pt>
                <c:pt idx="109">
                  <c:v>43986</c:v>
                </c:pt>
                <c:pt idx="110">
                  <c:v>43987</c:v>
                </c:pt>
                <c:pt idx="111">
                  <c:v>43990</c:v>
                </c:pt>
                <c:pt idx="112">
                  <c:v>43991</c:v>
                </c:pt>
                <c:pt idx="113">
                  <c:v>43992</c:v>
                </c:pt>
                <c:pt idx="114">
                  <c:v>43993</c:v>
                </c:pt>
                <c:pt idx="115">
                  <c:v>43994</c:v>
                </c:pt>
                <c:pt idx="116">
                  <c:v>43997</c:v>
                </c:pt>
                <c:pt idx="117">
                  <c:v>43998</c:v>
                </c:pt>
                <c:pt idx="118">
                  <c:v>43999</c:v>
                </c:pt>
                <c:pt idx="119">
                  <c:v>44000</c:v>
                </c:pt>
                <c:pt idx="120">
                  <c:v>44001</c:v>
                </c:pt>
                <c:pt idx="121">
                  <c:v>44004</c:v>
                </c:pt>
                <c:pt idx="122">
                  <c:v>44005</c:v>
                </c:pt>
                <c:pt idx="123">
                  <c:v>44006</c:v>
                </c:pt>
                <c:pt idx="124">
                  <c:v>44007</c:v>
                </c:pt>
                <c:pt idx="125">
                  <c:v>44008</c:v>
                </c:pt>
                <c:pt idx="126">
                  <c:v>44011</c:v>
                </c:pt>
                <c:pt idx="127">
                  <c:v>44012</c:v>
                </c:pt>
                <c:pt idx="128">
                  <c:v>44013</c:v>
                </c:pt>
                <c:pt idx="129">
                  <c:v>44014</c:v>
                </c:pt>
                <c:pt idx="130">
                  <c:v>44015</c:v>
                </c:pt>
                <c:pt idx="131">
                  <c:v>44018</c:v>
                </c:pt>
                <c:pt idx="132">
                  <c:v>44019</c:v>
                </c:pt>
                <c:pt idx="133">
                  <c:v>44020</c:v>
                </c:pt>
                <c:pt idx="134">
                  <c:v>44021</c:v>
                </c:pt>
                <c:pt idx="135">
                  <c:v>44022</c:v>
                </c:pt>
                <c:pt idx="136">
                  <c:v>44025</c:v>
                </c:pt>
                <c:pt idx="137">
                  <c:v>44026</c:v>
                </c:pt>
                <c:pt idx="138">
                  <c:v>44027</c:v>
                </c:pt>
                <c:pt idx="139">
                  <c:v>44028</c:v>
                </c:pt>
                <c:pt idx="140">
                  <c:v>44029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44039</c:v>
                </c:pt>
                <c:pt idx="147">
                  <c:v>44040</c:v>
                </c:pt>
                <c:pt idx="148">
                  <c:v>44041</c:v>
                </c:pt>
                <c:pt idx="149">
                  <c:v>44042</c:v>
                </c:pt>
                <c:pt idx="150">
                  <c:v>44043</c:v>
                </c:pt>
                <c:pt idx="151">
                  <c:v>44046</c:v>
                </c:pt>
                <c:pt idx="152">
                  <c:v>44047</c:v>
                </c:pt>
                <c:pt idx="153">
                  <c:v>44048</c:v>
                </c:pt>
                <c:pt idx="154">
                  <c:v>44049</c:v>
                </c:pt>
                <c:pt idx="155">
                  <c:v>44050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44060</c:v>
                </c:pt>
                <c:pt idx="162">
                  <c:v>44061</c:v>
                </c:pt>
                <c:pt idx="163">
                  <c:v>44062</c:v>
                </c:pt>
                <c:pt idx="164">
                  <c:v>44063</c:v>
                </c:pt>
                <c:pt idx="165">
                  <c:v>44064</c:v>
                </c:pt>
                <c:pt idx="166">
                  <c:v>44067</c:v>
                </c:pt>
                <c:pt idx="167">
                  <c:v>44068</c:v>
                </c:pt>
                <c:pt idx="168">
                  <c:v>44069</c:v>
                </c:pt>
                <c:pt idx="169">
                  <c:v>44070</c:v>
                </c:pt>
                <c:pt idx="170">
                  <c:v>44071</c:v>
                </c:pt>
                <c:pt idx="171">
                  <c:v>44074</c:v>
                </c:pt>
                <c:pt idx="172">
                  <c:v>44075</c:v>
                </c:pt>
                <c:pt idx="173">
                  <c:v>44076</c:v>
                </c:pt>
                <c:pt idx="174">
                  <c:v>44077</c:v>
                </c:pt>
                <c:pt idx="175">
                  <c:v>44078</c:v>
                </c:pt>
                <c:pt idx="176">
                  <c:v>44081</c:v>
                </c:pt>
                <c:pt idx="177">
                  <c:v>44082</c:v>
                </c:pt>
                <c:pt idx="178">
                  <c:v>44083</c:v>
                </c:pt>
                <c:pt idx="179">
                  <c:v>44084</c:v>
                </c:pt>
                <c:pt idx="180">
                  <c:v>44085</c:v>
                </c:pt>
                <c:pt idx="181">
                  <c:v>44088</c:v>
                </c:pt>
                <c:pt idx="182">
                  <c:v>44089</c:v>
                </c:pt>
                <c:pt idx="183">
                  <c:v>44090</c:v>
                </c:pt>
                <c:pt idx="184">
                  <c:v>44091</c:v>
                </c:pt>
                <c:pt idx="185">
                  <c:v>44092</c:v>
                </c:pt>
                <c:pt idx="186">
                  <c:v>44095</c:v>
                </c:pt>
                <c:pt idx="187">
                  <c:v>44096</c:v>
                </c:pt>
                <c:pt idx="188">
                  <c:v>44097</c:v>
                </c:pt>
                <c:pt idx="189">
                  <c:v>44098</c:v>
                </c:pt>
                <c:pt idx="190">
                  <c:v>44099</c:v>
                </c:pt>
                <c:pt idx="191">
                  <c:v>44102</c:v>
                </c:pt>
                <c:pt idx="192">
                  <c:v>44103</c:v>
                </c:pt>
                <c:pt idx="193">
                  <c:v>44104</c:v>
                </c:pt>
                <c:pt idx="194">
                  <c:v>44105</c:v>
                </c:pt>
                <c:pt idx="195">
                  <c:v>44106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44116</c:v>
                </c:pt>
                <c:pt idx="202">
                  <c:v>44117</c:v>
                </c:pt>
                <c:pt idx="203">
                  <c:v>44118</c:v>
                </c:pt>
                <c:pt idx="204">
                  <c:v>44119</c:v>
                </c:pt>
                <c:pt idx="205">
                  <c:v>44120</c:v>
                </c:pt>
                <c:pt idx="206">
                  <c:v>44123</c:v>
                </c:pt>
                <c:pt idx="207">
                  <c:v>44124</c:v>
                </c:pt>
                <c:pt idx="208">
                  <c:v>44125</c:v>
                </c:pt>
                <c:pt idx="209">
                  <c:v>44126</c:v>
                </c:pt>
                <c:pt idx="210">
                  <c:v>44127</c:v>
                </c:pt>
                <c:pt idx="211">
                  <c:v>44130</c:v>
                </c:pt>
                <c:pt idx="212">
                  <c:v>44131</c:v>
                </c:pt>
                <c:pt idx="213">
                  <c:v>44132</c:v>
                </c:pt>
                <c:pt idx="214">
                  <c:v>44133</c:v>
                </c:pt>
                <c:pt idx="215">
                  <c:v>44134</c:v>
                </c:pt>
                <c:pt idx="216">
                  <c:v>44137</c:v>
                </c:pt>
                <c:pt idx="217">
                  <c:v>44138</c:v>
                </c:pt>
                <c:pt idx="218">
                  <c:v>44139</c:v>
                </c:pt>
                <c:pt idx="219">
                  <c:v>44140</c:v>
                </c:pt>
                <c:pt idx="220">
                  <c:v>44141</c:v>
                </c:pt>
                <c:pt idx="221">
                  <c:v>44144</c:v>
                </c:pt>
                <c:pt idx="222">
                  <c:v>44145</c:v>
                </c:pt>
                <c:pt idx="223">
                  <c:v>44146</c:v>
                </c:pt>
                <c:pt idx="224">
                  <c:v>44147</c:v>
                </c:pt>
                <c:pt idx="225">
                  <c:v>44148</c:v>
                </c:pt>
                <c:pt idx="226">
                  <c:v>44151</c:v>
                </c:pt>
                <c:pt idx="227">
                  <c:v>44152</c:v>
                </c:pt>
                <c:pt idx="228">
                  <c:v>44153</c:v>
                </c:pt>
              </c:numCache>
            </c:numRef>
          </c:cat>
          <c:val>
            <c:numRef>
              <c:f>'[Ponencia Brexit noviembre 2020.xlsx]Datos noviembre 2020'!$D$79:$D$307</c:f>
              <c:numCache>
                <c:formatCode>#,##0;\ \(#,##0\);\ \-</c:formatCode>
                <c:ptCount val="229"/>
                <c:pt idx="0">
                  <c:v>7542.44</c:v>
                </c:pt>
                <c:pt idx="1">
                  <c:v>7604.3</c:v>
                </c:pt>
                <c:pt idx="2">
                  <c:v>7622.4</c:v>
                </c:pt>
                <c:pt idx="3">
                  <c:v>7575.34</c:v>
                </c:pt>
                <c:pt idx="4">
                  <c:v>7573.85</c:v>
                </c:pt>
                <c:pt idx="5">
                  <c:v>7574.93</c:v>
                </c:pt>
                <c:pt idx="6">
                  <c:v>7598.12</c:v>
                </c:pt>
                <c:pt idx="7">
                  <c:v>7587.85</c:v>
                </c:pt>
                <c:pt idx="8">
                  <c:v>7617.6</c:v>
                </c:pt>
                <c:pt idx="9">
                  <c:v>7622.35</c:v>
                </c:pt>
                <c:pt idx="10">
                  <c:v>7642.8</c:v>
                </c:pt>
                <c:pt idx="11">
                  <c:v>7609.81</c:v>
                </c:pt>
                <c:pt idx="12">
                  <c:v>7674.56</c:v>
                </c:pt>
                <c:pt idx="13">
                  <c:v>7651.44</c:v>
                </c:pt>
                <c:pt idx="14">
                  <c:v>7610.7</c:v>
                </c:pt>
                <c:pt idx="15">
                  <c:v>7571.92</c:v>
                </c:pt>
                <c:pt idx="16">
                  <c:v>7507.67</c:v>
                </c:pt>
                <c:pt idx="17">
                  <c:v>7585.98</c:v>
                </c:pt>
                <c:pt idx="18">
                  <c:v>7412.05</c:v>
                </c:pt>
                <c:pt idx="19">
                  <c:v>7480.69</c:v>
                </c:pt>
                <c:pt idx="20">
                  <c:v>7483.57</c:v>
                </c:pt>
                <c:pt idx="21">
                  <c:v>7381.96</c:v>
                </c:pt>
                <c:pt idx="22">
                  <c:v>7286.01</c:v>
                </c:pt>
                <c:pt idx="23">
                  <c:v>7326.31</c:v>
                </c:pt>
                <c:pt idx="24">
                  <c:v>7439.82</c:v>
                </c:pt>
                <c:pt idx="25">
                  <c:v>7482.48</c:v>
                </c:pt>
                <c:pt idx="26">
                  <c:v>7504.79</c:v>
                </c:pt>
                <c:pt idx="27">
                  <c:v>7466.7</c:v>
                </c:pt>
                <c:pt idx="28">
                  <c:v>7446.88</c:v>
                </c:pt>
                <c:pt idx="29">
                  <c:v>7499.44</c:v>
                </c:pt>
                <c:pt idx="30">
                  <c:v>7534.37</c:v>
                </c:pt>
                <c:pt idx="31">
                  <c:v>7452.03</c:v>
                </c:pt>
                <c:pt idx="32">
                  <c:v>7409.13</c:v>
                </c:pt>
                <c:pt idx="33">
                  <c:v>7433.25</c:v>
                </c:pt>
                <c:pt idx="34">
                  <c:v>7382.01</c:v>
                </c:pt>
                <c:pt idx="35">
                  <c:v>7457.02</c:v>
                </c:pt>
                <c:pt idx="36">
                  <c:v>7436.64</c:v>
                </c:pt>
                <c:pt idx="37">
                  <c:v>7403.92</c:v>
                </c:pt>
                <c:pt idx="38">
                  <c:v>7156.83</c:v>
                </c:pt>
                <c:pt idx="39">
                  <c:v>7017.88</c:v>
                </c:pt>
                <c:pt idx="40">
                  <c:v>7042.47</c:v>
                </c:pt>
                <c:pt idx="41">
                  <c:v>6796.4</c:v>
                </c:pt>
                <c:pt idx="42">
                  <c:v>6580.61</c:v>
                </c:pt>
                <c:pt idx="43">
                  <c:v>6654.89</c:v>
                </c:pt>
                <c:pt idx="44">
                  <c:v>6718.2</c:v>
                </c:pt>
                <c:pt idx="45">
                  <c:v>6815.59</c:v>
                </c:pt>
                <c:pt idx="46">
                  <c:v>6705.43</c:v>
                </c:pt>
                <c:pt idx="47">
                  <c:v>6462.55</c:v>
                </c:pt>
                <c:pt idx="48">
                  <c:v>5965.77</c:v>
                </c:pt>
                <c:pt idx="49">
                  <c:v>5960.23</c:v>
                </c:pt>
                <c:pt idx="50">
                  <c:v>5876.52</c:v>
                </c:pt>
                <c:pt idx="51">
                  <c:v>5237.4799999999996</c:v>
                </c:pt>
                <c:pt idx="52">
                  <c:v>5366.11</c:v>
                </c:pt>
                <c:pt idx="53">
                  <c:v>5151.08</c:v>
                </c:pt>
                <c:pt idx="54">
                  <c:v>5294.9</c:v>
                </c:pt>
                <c:pt idx="55">
                  <c:v>5080.58</c:v>
                </c:pt>
                <c:pt idx="56">
                  <c:v>5151.6099999999997</c:v>
                </c:pt>
                <c:pt idx="57">
                  <c:v>5190.78</c:v>
                </c:pt>
                <c:pt idx="58">
                  <c:v>4993.8900000000003</c:v>
                </c:pt>
                <c:pt idx="59">
                  <c:v>5446.01</c:v>
                </c:pt>
                <c:pt idx="60">
                  <c:v>5688.2</c:v>
                </c:pt>
                <c:pt idx="61">
                  <c:v>5815.73</c:v>
                </c:pt>
                <c:pt idx="62">
                  <c:v>5510.33</c:v>
                </c:pt>
                <c:pt idx="63">
                  <c:v>5563.74</c:v>
                </c:pt>
                <c:pt idx="64">
                  <c:v>5671.96</c:v>
                </c:pt>
                <c:pt idx="65">
                  <c:v>5454.57</c:v>
                </c:pt>
                <c:pt idx="66">
                  <c:v>5480.22</c:v>
                </c:pt>
                <c:pt idx="67">
                  <c:v>5415.5</c:v>
                </c:pt>
                <c:pt idx="68">
                  <c:v>5582.39</c:v>
                </c:pt>
                <c:pt idx="69">
                  <c:v>5704.45</c:v>
                </c:pt>
                <c:pt idx="70">
                  <c:v>5677.73</c:v>
                </c:pt>
                <c:pt idx="71">
                  <c:v>5842.66</c:v>
                </c:pt>
                <c:pt idx="72">
                  <c:v>5791.31</c:v>
                </c:pt>
                <c:pt idx="73">
                  <c:v>5597.65</c:v>
                </c:pt>
                <c:pt idx="74">
                  <c:v>5628.43</c:v>
                </c:pt>
                <c:pt idx="75">
                  <c:v>5786.96</c:v>
                </c:pt>
                <c:pt idx="76">
                  <c:v>5812.83</c:v>
                </c:pt>
                <c:pt idx="77">
                  <c:v>5641.03</c:v>
                </c:pt>
                <c:pt idx="78">
                  <c:v>5770.63</c:v>
                </c:pt>
                <c:pt idx="79">
                  <c:v>5826.61</c:v>
                </c:pt>
                <c:pt idx="80">
                  <c:v>5752.23</c:v>
                </c:pt>
                <c:pt idx="81">
                  <c:v>5846.79</c:v>
                </c:pt>
                <c:pt idx="82">
                  <c:v>5958.5</c:v>
                </c:pt>
                <c:pt idx="83">
                  <c:v>6115.25</c:v>
                </c:pt>
                <c:pt idx="84">
                  <c:v>5901.21</c:v>
                </c:pt>
                <c:pt idx="85">
                  <c:v>5763.06</c:v>
                </c:pt>
                <c:pt idx="86">
                  <c:v>5753.78</c:v>
                </c:pt>
                <c:pt idx="87">
                  <c:v>5849.42</c:v>
                </c:pt>
                <c:pt idx="88">
                  <c:v>5853.76</c:v>
                </c:pt>
                <c:pt idx="89">
                  <c:v>5935.98</c:v>
                </c:pt>
                <c:pt idx="90">
                  <c:v>5935.98</c:v>
                </c:pt>
                <c:pt idx="91">
                  <c:v>5939.73</c:v>
                </c:pt>
                <c:pt idx="92">
                  <c:v>5994.77</c:v>
                </c:pt>
                <c:pt idx="93">
                  <c:v>5904.05</c:v>
                </c:pt>
                <c:pt idx="94">
                  <c:v>5741.54</c:v>
                </c:pt>
                <c:pt idx="95">
                  <c:v>5799.77</c:v>
                </c:pt>
                <c:pt idx="96">
                  <c:v>6048.59</c:v>
                </c:pt>
                <c:pt idx="97">
                  <c:v>6002.23</c:v>
                </c:pt>
                <c:pt idx="98">
                  <c:v>6067.16</c:v>
                </c:pt>
                <c:pt idx="99">
                  <c:v>6015.25</c:v>
                </c:pt>
                <c:pt idx="100">
                  <c:v>5993.28</c:v>
                </c:pt>
                <c:pt idx="101">
                  <c:v>5993.28</c:v>
                </c:pt>
                <c:pt idx="102">
                  <c:v>6067.76</c:v>
                </c:pt>
                <c:pt idx="103">
                  <c:v>6144.25</c:v>
                </c:pt>
                <c:pt idx="104">
                  <c:v>6218.79</c:v>
                </c:pt>
                <c:pt idx="105">
                  <c:v>6076.6</c:v>
                </c:pt>
                <c:pt idx="106">
                  <c:v>6166.42</c:v>
                </c:pt>
                <c:pt idx="107">
                  <c:v>6220.14</c:v>
                </c:pt>
                <c:pt idx="108">
                  <c:v>6382.41</c:v>
                </c:pt>
                <c:pt idx="109">
                  <c:v>6341.44</c:v>
                </c:pt>
                <c:pt idx="110">
                  <c:v>6484.3</c:v>
                </c:pt>
                <c:pt idx="111">
                  <c:v>6472.59</c:v>
                </c:pt>
                <c:pt idx="112">
                  <c:v>6335.72</c:v>
                </c:pt>
                <c:pt idx="113">
                  <c:v>6329.13</c:v>
                </c:pt>
                <c:pt idx="114">
                  <c:v>6076.7</c:v>
                </c:pt>
                <c:pt idx="115">
                  <c:v>6105.18</c:v>
                </c:pt>
                <c:pt idx="116">
                  <c:v>6064.7</c:v>
                </c:pt>
                <c:pt idx="117">
                  <c:v>6242.79</c:v>
                </c:pt>
                <c:pt idx="118">
                  <c:v>6253.25</c:v>
                </c:pt>
                <c:pt idx="119">
                  <c:v>6224.07</c:v>
                </c:pt>
                <c:pt idx="120">
                  <c:v>6292.6</c:v>
                </c:pt>
                <c:pt idx="121">
                  <c:v>6244.62</c:v>
                </c:pt>
                <c:pt idx="122">
                  <c:v>6320.12</c:v>
                </c:pt>
                <c:pt idx="123">
                  <c:v>6123.69</c:v>
                </c:pt>
                <c:pt idx="124">
                  <c:v>6147.14</c:v>
                </c:pt>
                <c:pt idx="125">
                  <c:v>6159.3</c:v>
                </c:pt>
                <c:pt idx="126">
                  <c:v>6225.77</c:v>
                </c:pt>
                <c:pt idx="127">
                  <c:v>6169.74</c:v>
                </c:pt>
                <c:pt idx="128">
                  <c:v>6157.96</c:v>
                </c:pt>
                <c:pt idx="129">
                  <c:v>6240.36</c:v>
                </c:pt>
                <c:pt idx="130">
                  <c:v>6157.3</c:v>
                </c:pt>
                <c:pt idx="131">
                  <c:v>6285.94</c:v>
                </c:pt>
                <c:pt idx="132">
                  <c:v>6189.9</c:v>
                </c:pt>
                <c:pt idx="133">
                  <c:v>6156.16</c:v>
                </c:pt>
                <c:pt idx="134">
                  <c:v>6049.62</c:v>
                </c:pt>
                <c:pt idx="135">
                  <c:v>6095.41</c:v>
                </c:pt>
                <c:pt idx="136">
                  <c:v>6176.19</c:v>
                </c:pt>
                <c:pt idx="137">
                  <c:v>6179.75</c:v>
                </c:pt>
                <c:pt idx="138">
                  <c:v>6292.65</c:v>
                </c:pt>
                <c:pt idx="139">
                  <c:v>6250.69</c:v>
                </c:pt>
                <c:pt idx="140">
                  <c:v>6290.3</c:v>
                </c:pt>
                <c:pt idx="141">
                  <c:v>6261.52</c:v>
                </c:pt>
                <c:pt idx="142">
                  <c:v>6269.73</c:v>
                </c:pt>
                <c:pt idx="143">
                  <c:v>6207.1</c:v>
                </c:pt>
                <c:pt idx="144">
                  <c:v>6211.44</c:v>
                </c:pt>
                <c:pt idx="145">
                  <c:v>6123.82</c:v>
                </c:pt>
                <c:pt idx="146">
                  <c:v>6104.88</c:v>
                </c:pt>
                <c:pt idx="147">
                  <c:v>6129.26</c:v>
                </c:pt>
                <c:pt idx="148">
                  <c:v>6131.46</c:v>
                </c:pt>
                <c:pt idx="149">
                  <c:v>5989.99</c:v>
                </c:pt>
                <c:pt idx="150">
                  <c:v>5897.76</c:v>
                </c:pt>
                <c:pt idx="151">
                  <c:v>6032.85</c:v>
                </c:pt>
                <c:pt idx="152">
                  <c:v>6036</c:v>
                </c:pt>
                <c:pt idx="153">
                  <c:v>6104.72</c:v>
                </c:pt>
                <c:pt idx="154">
                  <c:v>6026.94</c:v>
                </c:pt>
                <c:pt idx="155">
                  <c:v>6032.18</c:v>
                </c:pt>
                <c:pt idx="156">
                  <c:v>6050.59</c:v>
                </c:pt>
                <c:pt idx="157">
                  <c:v>6154.34</c:v>
                </c:pt>
                <c:pt idx="158">
                  <c:v>6280.12</c:v>
                </c:pt>
                <c:pt idx="159">
                  <c:v>6185.62</c:v>
                </c:pt>
                <c:pt idx="160">
                  <c:v>6090.04</c:v>
                </c:pt>
                <c:pt idx="161">
                  <c:v>6127.44</c:v>
                </c:pt>
                <c:pt idx="162">
                  <c:v>6076.62</c:v>
                </c:pt>
                <c:pt idx="163">
                  <c:v>6111.98</c:v>
                </c:pt>
                <c:pt idx="164">
                  <c:v>6013.34</c:v>
                </c:pt>
                <c:pt idx="165">
                  <c:v>6001.89</c:v>
                </c:pt>
                <c:pt idx="166">
                  <c:v>6104.73</c:v>
                </c:pt>
                <c:pt idx="167">
                  <c:v>6037.01</c:v>
                </c:pt>
                <c:pt idx="168">
                  <c:v>6045.6</c:v>
                </c:pt>
                <c:pt idx="169">
                  <c:v>5999.99</c:v>
                </c:pt>
                <c:pt idx="170">
                  <c:v>5963.57</c:v>
                </c:pt>
                <c:pt idx="171">
                  <c:v>5963.57</c:v>
                </c:pt>
                <c:pt idx="172">
                  <c:v>5862.05</c:v>
                </c:pt>
                <c:pt idx="173">
                  <c:v>5940.95</c:v>
                </c:pt>
                <c:pt idx="174">
                  <c:v>5850.86</c:v>
                </c:pt>
                <c:pt idx="175">
                  <c:v>5799.08</c:v>
                </c:pt>
                <c:pt idx="176">
                  <c:v>5937.4</c:v>
                </c:pt>
                <c:pt idx="177">
                  <c:v>5930.3</c:v>
                </c:pt>
                <c:pt idx="178">
                  <c:v>6012.84</c:v>
                </c:pt>
                <c:pt idx="179">
                  <c:v>6003.32</c:v>
                </c:pt>
                <c:pt idx="180">
                  <c:v>6032.09</c:v>
                </c:pt>
                <c:pt idx="181">
                  <c:v>6026.25</c:v>
                </c:pt>
                <c:pt idx="182">
                  <c:v>6105.54</c:v>
                </c:pt>
                <c:pt idx="183">
                  <c:v>6078.48</c:v>
                </c:pt>
                <c:pt idx="184">
                  <c:v>6049.92</c:v>
                </c:pt>
                <c:pt idx="185">
                  <c:v>6007.05</c:v>
                </c:pt>
                <c:pt idx="186">
                  <c:v>5804.29</c:v>
                </c:pt>
                <c:pt idx="187">
                  <c:v>5829.46</c:v>
                </c:pt>
                <c:pt idx="188">
                  <c:v>5899.26</c:v>
                </c:pt>
                <c:pt idx="189">
                  <c:v>5822.78</c:v>
                </c:pt>
                <c:pt idx="190">
                  <c:v>5842.67</c:v>
                </c:pt>
                <c:pt idx="191">
                  <c:v>5927.93</c:v>
                </c:pt>
                <c:pt idx="192">
                  <c:v>5897.5</c:v>
                </c:pt>
                <c:pt idx="193">
                  <c:v>5866.1</c:v>
                </c:pt>
                <c:pt idx="194">
                  <c:v>5879.45</c:v>
                </c:pt>
                <c:pt idx="195">
                  <c:v>5902.12</c:v>
                </c:pt>
                <c:pt idx="196">
                  <c:v>5942.94</c:v>
                </c:pt>
                <c:pt idx="197">
                  <c:v>5949.94</c:v>
                </c:pt>
                <c:pt idx="198">
                  <c:v>5946.25</c:v>
                </c:pt>
                <c:pt idx="199">
                  <c:v>5978.03</c:v>
                </c:pt>
                <c:pt idx="200">
                  <c:v>6016.65</c:v>
                </c:pt>
                <c:pt idx="201">
                  <c:v>6001.38</c:v>
                </c:pt>
                <c:pt idx="202">
                  <c:v>5969.71</c:v>
                </c:pt>
                <c:pt idx="203">
                  <c:v>5935.06</c:v>
                </c:pt>
                <c:pt idx="204">
                  <c:v>5832.52</c:v>
                </c:pt>
                <c:pt idx="205">
                  <c:v>5919.58</c:v>
                </c:pt>
                <c:pt idx="206">
                  <c:v>5884.65</c:v>
                </c:pt>
                <c:pt idx="207">
                  <c:v>5889.22</c:v>
                </c:pt>
                <c:pt idx="208">
                  <c:v>5776.5</c:v>
                </c:pt>
                <c:pt idx="209">
                  <c:v>5785.65</c:v>
                </c:pt>
                <c:pt idx="210">
                  <c:v>5860.28</c:v>
                </c:pt>
                <c:pt idx="211">
                  <c:v>5792.01</c:v>
                </c:pt>
                <c:pt idx="212">
                  <c:v>5728.99</c:v>
                </c:pt>
                <c:pt idx="213">
                  <c:v>5582.8</c:v>
                </c:pt>
                <c:pt idx="214">
                  <c:v>5581.75</c:v>
                </c:pt>
                <c:pt idx="215">
                  <c:v>5577.27</c:v>
                </c:pt>
                <c:pt idx="216">
                  <c:v>5654.97</c:v>
                </c:pt>
                <c:pt idx="217">
                  <c:v>5786.77</c:v>
                </c:pt>
                <c:pt idx="218">
                  <c:v>5883.26</c:v>
                </c:pt>
                <c:pt idx="219">
                  <c:v>5906.18</c:v>
                </c:pt>
                <c:pt idx="220">
                  <c:v>5910.02</c:v>
                </c:pt>
                <c:pt idx="221">
                  <c:v>6186.29</c:v>
                </c:pt>
                <c:pt idx="222">
                  <c:v>6296.85</c:v>
                </c:pt>
                <c:pt idx="223">
                  <c:v>6382.1</c:v>
                </c:pt>
                <c:pt idx="224">
                  <c:v>6338.94</c:v>
                </c:pt>
                <c:pt idx="225">
                  <c:v>6316.39</c:v>
                </c:pt>
                <c:pt idx="226">
                  <c:v>6421.29</c:v>
                </c:pt>
                <c:pt idx="227">
                  <c:v>6365.33</c:v>
                </c:pt>
                <c:pt idx="228">
                  <c:v>6385.24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42368"/>
        <c:axId val="119648256"/>
      </c:lineChart>
      <c:dateAx>
        <c:axId val="119642368"/>
        <c:scaling>
          <c:orientation val="minMax"/>
        </c:scaling>
        <c:delete val="0"/>
        <c:axPos val="b"/>
        <c:numFmt formatCode="[$-C0A]mmm\-yy;@" sourceLinked="0"/>
        <c:majorTickMark val="out"/>
        <c:minorTickMark val="none"/>
        <c:tickLblPos val="nextTo"/>
        <c:txPr>
          <a:bodyPr/>
          <a:lstStyle/>
          <a:p>
            <a:pPr algn="ctr">
              <a:defRPr lang="es-ES" sz="11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s-ES"/>
          </a:p>
        </c:txPr>
        <c:crossAx val="119648256"/>
        <c:crosses val="autoZero"/>
        <c:auto val="0"/>
        <c:lblOffset val="100"/>
        <c:baseTimeUnit val="days"/>
      </c:dateAx>
      <c:valAx>
        <c:axId val="119648256"/>
        <c:scaling>
          <c:orientation val="minMax"/>
          <c:max val="12500"/>
          <c:min val="25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119642368"/>
        <c:crosses val="autoZero"/>
        <c:crossBetween val="between"/>
        <c:majorUnit val="2500"/>
      </c:valAx>
    </c:plotArea>
    <c:legend>
      <c:legendPos val="t"/>
      <c:layout>
        <c:manualLayout>
          <c:xMode val="edge"/>
          <c:yMode val="edge"/>
          <c:x val="0.35172851562500002"/>
          <c:y val="4.6014492753623189E-2"/>
          <c:w val="0.41781011284722225"/>
          <c:h val="0.130099637681159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"/>
          <c:w val="0.93520246726960621"/>
          <c:h val="0.7491672072278707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'[Ponencia Brexit noviembre 2020.xlsx]Datos noviembre 2020'!$B$65</c:f>
              <c:strCache>
                <c:ptCount val="1"/>
                <c:pt idx="0">
                  <c:v>PIB Balear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2631870857957337E-17"/>
                  <c:y val="-1.75747768458536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121527777777781E-3"/>
                  <c:y val="1.64763532929878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42978869227194E-3"/>
                  <c:y val="-2.3007246376811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780381944444444E-2"/>
                  <c:y val="-0.13804347826086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560763888888891E-3"/>
                  <c:y val="-0.12270531400966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'[Ponencia Brexit noviembre 2020.xlsx]Datos noviembre 2020'!$C$64:$F$64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'[Ponencia Brexit noviembre 2020.xlsx]Datos noviembre 2020'!$C$65:$F$65</c:f>
              <c:numCache>
                <c:formatCode>0.0%</c:formatCode>
                <c:ptCount val="4"/>
                <c:pt idx="0">
                  <c:v>4.3999999999999997E-2</c:v>
                </c:pt>
                <c:pt idx="1">
                  <c:v>3.1E-2</c:v>
                </c:pt>
                <c:pt idx="2">
                  <c:v>2.4E-2</c:v>
                </c:pt>
                <c:pt idx="3">
                  <c:v>1.7000000000000001E-2</c:v>
                </c:pt>
              </c:numCache>
            </c:numRef>
          </c:val>
        </c:ser>
        <c:ser>
          <c:idx val="0"/>
          <c:order val="1"/>
          <c:tx>
            <c:strRef>
              <c:f>'[Ponencia Brexit noviembre 2020.xlsx]Datos noviembre 2020'!$B$66</c:f>
              <c:strCache>
                <c:ptCount val="1"/>
                <c:pt idx="0">
                  <c:v>PIB Reino Unido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dLbl>
              <c:idx val="0"/>
              <c:layout>
                <c:manualLayout>
                  <c:x val="1.5177691067303006E-3"/>
                  <c:y val="-7.6690821256038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943436131498113E-3"/>
                  <c:y val="-7.6690821256038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442978869227194E-3"/>
                  <c:y val="-7.6696859903381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424385639231629E-3"/>
                  <c:y val="-7.6696859903381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0549668636587E-16"/>
                  <c:y val="3.0675724637681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'[Ponencia Brexit noviembre 2020.xlsx]Datos noviembre 2020'!$C$64:$F$64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'[Ponencia Brexit noviembre 2020.xlsx]Datos noviembre 2020'!$C$66:$F$66</c:f>
              <c:numCache>
                <c:formatCode>0.0%</c:formatCode>
                <c:ptCount val="4"/>
                <c:pt idx="0">
                  <c:v>1.9E-2</c:v>
                </c:pt>
                <c:pt idx="1">
                  <c:v>1.9E-2</c:v>
                </c:pt>
                <c:pt idx="2">
                  <c:v>1.2999999999999999E-2</c:v>
                </c:pt>
                <c:pt idx="3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30912"/>
        <c:axId val="42232448"/>
      </c:barChart>
      <c:dateAx>
        <c:axId val="4223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es-ES"/>
          </a:p>
        </c:txPr>
        <c:crossAx val="42232448"/>
        <c:crosses val="autoZero"/>
        <c:auto val="0"/>
        <c:lblOffset val="100"/>
        <c:baseTimeUnit val="days"/>
      </c:dateAx>
      <c:valAx>
        <c:axId val="42232448"/>
        <c:scaling>
          <c:orientation val="minMax"/>
          <c:max val="6.0000000000000012E-2"/>
          <c:min val="5.000000000000001E-3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42230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402170138888883"/>
          <c:y val="4.6014492753623189E-2"/>
          <c:w val="0.26742287509697116"/>
          <c:h val="0.130099637681159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"/>
          <c:w val="0.93080425347222218"/>
          <c:h val="0.73511376481332646"/>
        </c:manualLayout>
      </c:layout>
      <c:barChart>
        <c:barDir val="col"/>
        <c:grouping val="stacked"/>
        <c:varyColors val="0"/>
        <c:ser>
          <c:idx val="0"/>
          <c:order val="0"/>
          <c:tx>
            <c:v>Otros turistas</c:v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05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'[Ponencia Brexit noviembre 2020.xlsx]Datos noviembre 2020'!$C$33:$G$33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'[Ponencia Brexit noviembre 2020.xlsx]Datos noviembre 2020'!$C$16:$G$16</c:f>
              <c:numCache>
                <c:formatCode>0.0%;\(0.0%\);\-</c:formatCode>
                <c:ptCount val="5"/>
                <c:pt idx="0">
                  <c:v>0.7636075150914845</c:v>
                </c:pt>
                <c:pt idx="1">
                  <c:v>0.77062605348303581</c:v>
                </c:pt>
                <c:pt idx="2">
                  <c:v>0.7770926752404046</c:v>
                </c:pt>
                <c:pt idx="3">
                  <c:v>0.77552576885519986</c:v>
                </c:pt>
                <c:pt idx="4">
                  <c:v>0.92485046882946642</c:v>
                </c:pt>
              </c:numCache>
            </c:numRef>
          </c:val>
        </c:ser>
        <c:ser>
          <c:idx val="3"/>
          <c:order val="1"/>
          <c:tx>
            <c:v>Turistas Reino Unido</c:v>
          </c:tx>
          <c:spPr>
            <a:solidFill>
              <a:srgbClr val="660066"/>
            </a:solidFill>
            <a:ln>
              <a:noFill/>
            </a:ln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'[Ponencia Brexit noviembre 2020.xlsx]Datos noviembre 2020'!$C$33:$G$33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'[Ponencia Brexit noviembre 2020.xlsx]Datos noviembre 2020'!$C$13:$G$13</c:f>
              <c:numCache>
                <c:formatCode>0.0%;\(0.0%\);\-</c:formatCode>
                <c:ptCount val="5"/>
                <c:pt idx="0">
                  <c:v>0.2363924849085155</c:v>
                </c:pt>
                <c:pt idx="1">
                  <c:v>0.22937394651696416</c:v>
                </c:pt>
                <c:pt idx="2">
                  <c:v>0.22290732475959538</c:v>
                </c:pt>
                <c:pt idx="3">
                  <c:v>0.22447423114480017</c:v>
                </c:pt>
                <c:pt idx="4">
                  <c:v>7.5149531170533579E-2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792768"/>
        <c:axId val="119794304"/>
      </c:barChart>
      <c:dateAx>
        <c:axId val="11979276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s-ES"/>
          </a:p>
        </c:txPr>
        <c:crossAx val="119794304"/>
        <c:crosses val="autoZero"/>
        <c:auto val="0"/>
        <c:lblOffset val="100"/>
        <c:baseTimeUnit val="days"/>
      </c:dateAx>
      <c:valAx>
        <c:axId val="119794304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s-ES"/>
          </a:p>
        </c:txPr>
        <c:crossAx val="119792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831896179683969"/>
          <c:y val="0.87256418605688035"/>
          <c:w val="0.59471912982010089"/>
          <c:h val="7.8735797899574717E-2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"/>
          <c:w val="0.93080425347222218"/>
          <c:h val="0.73511376481332646"/>
        </c:manualLayout>
      </c:layout>
      <c:barChart>
        <c:barDir val="col"/>
        <c:grouping val="stacked"/>
        <c:varyColors val="0"/>
        <c:ser>
          <c:idx val="0"/>
          <c:order val="0"/>
          <c:tx>
            <c:v>Otros turistas</c:v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'[Ponencia Brexit noviembre 2020.xlsx]Datos noviembre 2020'!$C$33:$G$33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'[Ponencia Brexit noviembre 2020.xlsx]Datos noviembre 2020'!$C$14:$G$14</c:f>
              <c:numCache>
                <c:formatCode>#,##0;\ \(#,##0\);\ \-</c:formatCode>
                <c:ptCount val="5"/>
                <c:pt idx="0">
                  <c:v>11736591</c:v>
                </c:pt>
                <c:pt idx="1">
                  <c:v>12592825</c:v>
                </c:pt>
                <c:pt idx="2">
                  <c:v>12869703</c:v>
                </c:pt>
                <c:pt idx="3">
                  <c:v>12753346</c:v>
                </c:pt>
                <c:pt idx="4">
                  <c:v>2582238</c:v>
                </c:pt>
              </c:numCache>
            </c:numRef>
          </c:val>
        </c:ser>
        <c:ser>
          <c:idx val="3"/>
          <c:order val="1"/>
          <c:tx>
            <c:v>Turistas Reino Unido</c:v>
          </c:tx>
          <c:spPr>
            <a:solidFill>
              <a:srgbClr val="660066"/>
            </a:solidFill>
            <a:ln>
              <a:noFill/>
            </a:ln>
          </c:spPr>
          <c:invertIfNegative val="0"/>
          <c:dLbls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'[Ponencia Brexit noviembre 2020.xlsx]Datos noviembre 2020'!$C$33:$G$33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'[Ponencia Brexit noviembre 2020.xlsx]Datos noviembre 2020'!$C$11:$G$11</c:f>
              <c:numCache>
                <c:formatCode>#,##0</c:formatCode>
                <c:ptCount val="5"/>
                <c:pt idx="0">
                  <c:v>3633335</c:v>
                </c:pt>
                <c:pt idx="1">
                  <c:v>3748207</c:v>
                </c:pt>
                <c:pt idx="2">
                  <c:v>3691646</c:v>
                </c:pt>
                <c:pt idx="3" formatCode="#,##0;\ \(#,##0\);\ \-">
                  <c:v>3691428</c:v>
                </c:pt>
                <c:pt idx="4" formatCode="#,##0;\ \(#,##0\);\ \-">
                  <c:v>209822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568832"/>
        <c:axId val="120622464"/>
      </c:barChart>
      <c:dateAx>
        <c:axId val="12056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s-ES"/>
          </a:p>
        </c:txPr>
        <c:crossAx val="120622464"/>
        <c:crosses val="autoZero"/>
        <c:auto val="0"/>
        <c:lblOffset val="100"/>
        <c:baseTimeUnit val="days"/>
      </c:dateAx>
      <c:valAx>
        <c:axId val="12062246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120568832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t"/>
      <c:layout>
        <c:manualLayout>
          <c:xMode val="edge"/>
          <c:yMode val="edge"/>
          <c:x val="6.7726077820973785E-2"/>
          <c:y val="0.87256418605688035"/>
          <c:w val="0.59471912982010089"/>
          <c:h val="7.8735797899574717E-2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.23886223498369455"/>
          <c:w val="0.93080425347222218"/>
          <c:h val="0.40787392110360643"/>
        </c:manualLayout>
      </c:layout>
      <c:barChart>
        <c:barDir val="col"/>
        <c:grouping val="stacked"/>
        <c:varyColors val="0"/>
        <c:ser>
          <c:idx val="0"/>
          <c:order val="0"/>
          <c:tx>
            <c:v>Otros turistas</c:v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dLbl>
              <c:idx val="3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;\ \(#,##0\);\ \-" sourceLinked="0"/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'[Ponencia Brexit noviembre 2020.xlsx]Datos noviembre 2020'!$C$28:$K$28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'[Ponencia Brexit noviembre 2020.xlsx]Datos noviembre 2020'!$C$33:$K$33</c:f>
              <c:numCache>
                <c:formatCode>#,##0;\ \(#,##0\);\ \-</c:formatCode>
                <c:ptCount val="9"/>
                <c:pt idx="0">
                  <c:v>233178</c:v>
                </c:pt>
                <c:pt idx="1">
                  <c:v>286491</c:v>
                </c:pt>
                <c:pt idx="2">
                  <c:v>169145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734664</c:v>
                </c:pt>
                <c:pt idx="7">
                  <c:v>834725</c:v>
                </c:pt>
                <c:pt idx="8">
                  <c:v>265964</c:v>
                </c:pt>
              </c:numCache>
            </c:numRef>
          </c:val>
        </c:ser>
        <c:ser>
          <c:idx val="3"/>
          <c:order val="1"/>
          <c:tx>
            <c:v>Turistas Reino Unido</c:v>
          </c:tx>
          <c:spPr>
            <a:solidFill>
              <a:srgbClr val="660066"/>
            </a:solidFill>
            <a:ln>
              <a:noFill/>
            </a:ln>
          </c:spPr>
          <c:invertIfNegative val="0"/>
          <c:dLbls>
            <c:dLbl>
              <c:idx val="6"/>
              <c:layout>
                <c:manualLayout>
                  <c:x val="1.9518453622079399E-3"/>
                  <c:y val="-8.03221274770139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660066"/>
                    </a:solidFill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'[Ponencia Brexit noviembre 2020.xlsx]Datos noviembre 2020'!$C$28:$K$28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'[Ponencia Brexit noviembre 2020.xlsx]Datos noviembre 2020'!$C$32:$K$32</c:f>
              <c:numCache>
                <c:formatCode>#,##0;\ \(#,##0\);\ \-</c:formatCode>
                <c:ptCount val="9"/>
                <c:pt idx="0">
                  <c:v>8041</c:v>
                </c:pt>
                <c:pt idx="1">
                  <c:v>19231</c:v>
                </c:pt>
                <c:pt idx="2">
                  <c:v>13357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95552</c:v>
                </c:pt>
                <c:pt idx="7">
                  <c:v>49799</c:v>
                </c:pt>
                <c:pt idx="8">
                  <c:v>23659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322304"/>
        <c:axId val="120323456"/>
      </c:barChart>
      <c:dateAx>
        <c:axId val="12032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s-ES"/>
          </a:p>
        </c:txPr>
        <c:crossAx val="120323456"/>
        <c:crosses val="autoZero"/>
        <c:auto val="0"/>
        <c:lblOffset val="100"/>
        <c:baseTimeUnit val="days"/>
      </c:dateAx>
      <c:valAx>
        <c:axId val="120323456"/>
        <c:scaling>
          <c:orientation val="minMax"/>
        </c:scaling>
        <c:delete val="0"/>
        <c:axPos val="l"/>
        <c:numFmt formatCode="#,##0;\ \(#,##0\);\ \-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120322304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legend>
      <c:legendPos val="t"/>
      <c:layout>
        <c:manualLayout>
          <c:xMode val="edge"/>
          <c:yMode val="edge"/>
          <c:x val="6.3436050092036414E-2"/>
          <c:y val="0.86428641529432548"/>
          <c:w val="0.59471912982010089"/>
          <c:h val="7.8735797899574717E-2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.22316052085161786"/>
          <c:w val="0.93080425347222218"/>
          <c:h val="0.39165945119118029"/>
        </c:manualLayout>
      </c:layout>
      <c:barChart>
        <c:barDir val="col"/>
        <c:grouping val="stacked"/>
        <c:varyColors val="0"/>
        <c:ser>
          <c:idx val="0"/>
          <c:order val="0"/>
          <c:tx>
            <c:v>Otros turistas</c:v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#,##0;\ \(#,##0\);\ \-" sourceLinked="0"/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'[Ponencia Brexit noviembre 2020.xlsx]Datos noviembre 2020'!$I$40:$J$40</c:f>
              <c:strCache>
                <c:ptCount val="2"/>
                <c:pt idx="0">
                  <c:v>Sep. 2019</c:v>
                </c:pt>
                <c:pt idx="1">
                  <c:v>Sep. 2020</c:v>
                </c:pt>
              </c:strCache>
            </c:strRef>
          </c:cat>
          <c:val>
            <c:numRef>
              <c:f>'[Ponencia Brexit noviembre 2020.xlsx]Datos noviembre 2020'!$I$14:$J$14</c:f>
              <c:numCache>
                <c:formatCode>#,##0;\ \(#,##0\);\ \-</c:formatCode>
                <c:ptCount val="2"/>
                <c:pt idx="0">
                  <c:v>11187538</c:v>
                </c:pt>
                <c:pt idx="1">
                  <c:v>2582238</c:v>
                </c:pt>
              </c:numCache>
            </c:numRef>
          </c:val>
        </c:ser>
        <c:ser>
          <c:idx val="3"/>
          <c:order val="1"/>
          <c:tx>
            <c:v>Turistas Reino Unido</c:v>
          </c:tx>
          <c:spPr>
            <a:solidFill>
              <a:srgbClr val="66006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76061957945091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660066"/>
                    </a:solidFill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'[Ponencia Brexit noviembre 2020.xlsx]Datos noviembre 2020'!$I$40:$J$40</c:f>
              <c:strCache>
                <c:ptCount val="2"/>
                <c:pt idx="0">
                  <c:v>Sep. 2019</c:v>
                </c:pt>
                <c:pt idx="1">
                  <c:v>Sep. 2020</c:v>
                </c:pt>
              </c:strCache>
            </c:strRef>
          </c:cat>
          <c:val>
            <c:numRef>
              <c:f>'[Ponencia Brexit noviembre 2020.xlsx]Datos noviembre 2020'!$I$11:$J$11</c:f>
              <c:numCache>
                <c:formatCode>#,##0;\ \(#,##0\);\ \-</c:formatCode>
                <c:ptCount val="2"/>
                <c:pt idx="0">
                  <c:v>3323113</c:v>
                </c:pt>
                <c:pt idx="1">
                  <c:v>209822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584064"/>
        <c:axId val="120585600"/>
      </c:barChart>
      <c:dateAx>
        <c:axId val="12058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s-ES"/>
          </a:p>
        </c:txPr>
        <c:crossAx val="120585600"/>
        <c:crosses val="autoZero"/>
        <c:auto val="0"/>
        <c:lblOffset val="100"/>
        <c:baseTimeUnit val="days"/>
      </c:dateAx>
      <c:valAx>
        <c:axId val="120585600"/>
        <c:scaling>
          <c:orientation val="minMax"/>
        </c:scaling>
        <c:delete val="1"/>
        <c:axPos val="l"/>
        <c:numFmt formatCode="#,##0;\ \(#,##0\);\ \-" sourceLinked="0"/>
        <c:majorTickMark val="out"/>
        <c:minorTickMark val="none"/>
        <c:tickLblPos val="nextTo"/>
        <c:crossAx val="120584064"/>
        <c:crosses val="autoZero"/>
        <c:crossBetween val="between"/>
        <c:minorUnit val="5000000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72916666666659E-2"/>
          <c:y val="0"/>
          <c:w val="0.93080425347222218"/>
          <c:h val="0.73511376481332646"/>
        </c:manualLayout>
      </c:layout>
      <c:barChart>
        <c:barDir val="col"/>
        <c:grouping val="stacked"/>
        <c:varyColors val="0"/>
        <c:ser>
          <c:idx val="0"/>
          <c:order val="0"/>
          <c:tx>
            <c:v>Otros turistas</c:v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05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'[Ponencia Brexit noviembre 2020.xlsx]Datos noviembre 2020'!$C$40:$G$40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'[Ponencia Brexit noviembre 2020.xlsx]Datos noviembre 2020'!$C$48:$G$48</c:f>
              <c:numCache>
                <c:formatCode>0.0%;\(0.0%\);\-</c:formatCode>
                <c:ptCount val="5"/>
                <c:pt idx="0">
                  <c:v>0.74965572654961499</c:v>
                </c:pt>
                <c:pt idx="1">
                  <c:v>0.75536322533936895</c:v>
                </c:pt>
                <c:pt idx="2">
                  <c:v>0.75177337164231695</c:v>
                </c:pt>
                <c:pt idx="3">
                  <c:v>0.74195584701338435</c:v>
                </c:pt>
                <c:pt idx="4">
                  <c:v>0.86810026184297617</c:v>
                </c:pt>
              </c:numCache>
            </c:numRef>
          </c:val>
        </c:ser>
        <c:ser>
          <c:idx val="3"/>
          <c:order val="1"/>
          <c:tx>
            <c:v>Turistas Reino Unido</c:v>
          </c:tx>
          <c:spPr>
            <a:solidFill>
              <a:srgbClr val="660066"/>
            </a:solidFill>
            <a:ln>
              <a:noFill/>
            </a:ln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'[Ponencia Brexit noviembre 2020.xlsx]Datos noviembre 2020'!$C$40:$G$40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'[Ponencia Brexit noviembre 2020.xlsx]Datos noviembre 2020'!$C$45:$G$45</c:f>
              <c:numCache>
                <c:formatCode>0.0%;\(0.0%\);\-</c:formatCode>
                <c:ptCount val="5"/>
                <c:pt idx="0">
                  <c:v>0.25034427345038501</c:v>
                </c:pt>
                <c:pt idx="1">
                  <c:v>0.24463677466063102</c:v>
                </c:pt>
                <c:pt idx="2">
                  <c:v>0.24822662835768303</c:v>
                </c:pt>
                <c:pt idx="3">
                  <c:v>0.25804415298661559</c:v>
                </c:pt>
                <c:pt idx="4">
                  <c:v>0.13189973815702377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882304"/>
        <c:axId val="120883840"/>
      </c:barChart>
      <c:dateAx>
        <c:axId val="12088230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s-ES"/>
          </a:p>
        </c:txPr>
        <c:crossAx val="120883840"/>
        <c:crosses val="autoZero"/>
        <c:auto val="0"/>
        <c:lblOffset val="100"/>
        <c:baseTimeUnit val="days"/>
      </c:dateAx>
      <c:valAx>
        <c:axId val="120883840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s-ES"/>
          </a:p>
        </c:txPr>
        <c:crossAx val="120882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831896179683969"/>
          <c:y val="0.87256418605688035"/>
          <c:w val="0.59471912982010089"/>
          <c:h val="7.8735797899574717E-2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5" y="21"/>
            <a:ext cx="2975663" cy="477347"/>
          </a:xfrm>
          <a:prstGeom prst="rect">
            <a:avLst/>
          </a:prstGeom>
        </p:spPr>
        <p:txBody>
          <a:bodyPr vert="horz" lIns="92129" tIns="46066" rIns="92129" bIns="4606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8720" y="21"/>
            <a:ext cx="2975663" cy="477347"/>
          </a:xfrm>
          <a:prstGeom prst="rect">
            <a:avLst/>
          </a:prstGeom>
        </p:spPr>
        <p:txBody>
          <a:bodyPr vert="horz" lIns="92129" tIns="46066" rIns="92129" bIns="46066" rtlCol="0"/>
          <a:lstStyle>
            <a:lvl1pPr algn="r">
              <a:defRPr sz="1200"/>
            </a:lvl1pPr>
          </a:lstStyle>
          <a:p>
            <a:fld id="{8F735769-C041-438E-91F8-190BDCA96DB0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5" y="9062025"/>
            <a:ext cx="2975663" cy="477347"/>
          </a:xfrm>
          <a:prstGeom prst="rect">
            <a:avLst/>
          </a:prstGeom>
        </p:spPr>
        <p:txBody>
          <a:bodyPr vert="horz" lIns="92129" tIns="46066" rIns="92129" bIns="4606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8720" y="9062025"/>
            <a:ext cx="2975663" cy="477347"/>
          </a:xfrm>
          <a:prstGeom prst="rect">
            <a:avLst/>
          </a:prstGeom>
        </p:spPr>
        <p:txBody>
          <a:bodyPr vert="horz" lIns="92129" tIns="46066" rIns="92129" bIns="46066" rtlCol="0" anchor="b"/>
          <a:lstStyle>
            <a:lvl1pPr algn="r">
              <a:defRPr sz="1200"/>
            </a:lvl1pPr>
          </a:lstStyle>
          <a:p>
            <a:fld id="{D6D8B9E9-6D74-4BFF-9783-640C9D735B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4015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5" y="41"/>
            <a:ext cx="2975238" cy="477041"/>
          </a:xfrm>
          <a:prstGeom prst="rect">
            <a:avLst/>
          </a:prstGeom>
        </p:spPr>
        <p:txBody>
          <a:bodyPr vert="horz" lIns="97055" tIns="48529" rIns="97055" bIns="48529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9163" y="41"/>
            <a:ext cx="2975238" cy="477041"/>
          </a:xfrm>
          <a:prstGeom prst="rect">
            <a:avLst/>
          </a:prstGeom>
        </p:spPr>
        <p:txBody>
          <a:bodyPr vert="horz" lIns="97055" tIns="48529" rIns="97055" bIns="48529" rtlCol="0"/>
          <a:lstStyle>
            <a:lvl1pPr algn="r">
              <a:defRPr sz="1300"/>
            </a:lvl1pPr>
          </a:lstStyle>
          <a:p>
            <a:fld id="{719B1AF0-8874-4743-9E76-B9CFBDDBEEB1}" type="datetimeFigureOut">
              <a:rPr lang="es-ES" smtClean="0"/>
              <a:pPr/>
              <a:t>23/11/2020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12788"/>
            <a:ext cx="4776788" cy="358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55" tIns="48529" rIns="97055" bIns="4852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6595" y="4531945"/>
            <a:ext cx="5492750" cy="4293390"/>
          </a:xfrm>
          <a:prstGeom prst="rect">
            <a:avLst/>
          </a:prstGeom>
        </p:spPr>
        <p:txBody>
          <a:bodyPr vert="horz" lIns="97055" tIns="48529" rIns="97055" bIns="4852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5" y="9062190"/>
            <a:ext cx="2975238" cy="477041"/>
          </a:xfrm>
          <a:prstGeom prst="rect">
            <a:avLst/>
          </a:prstGeom>
        </p:spPr>
        <p:txBody>
          <a:bodyPr vert="horz" lIns="97055" tIns="48529" rIns="97055" bIns="48529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9163" y="9062190"/>
            <a:ext cx="2975238" cy="477041"/>
          </a:xfrm>
          <a:prstGeom prst="rect">
            <a:avLst/>
          </a:prstGeom>
        </p:spPr>
        <p:txBody>
          <a:bodyPr vert="horz" lIns="97055" tIns="48529" rIns="97055" bIns="48529" rtlCol="0" anchor="b"/>
          <a:lstStyle>
            <a:lvl1pPr algn="r">
              <a:defRPr sz="1300"/>
            </a:lvl1pPr>
          </a:lstStyle>
          <a:p>
            <a:fld id="{31132F02-B2B1-4D50-848A-5723274594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7577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32F02-B2B1-4D50-848A-5723274594D3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32F02-B2B1-4D50-848A-5723274594D3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32F02-B2B1-4D50-848A-5723274594D3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6047" y="2348893"/>
            <a:ext cx="8568531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094" y="4284716"/>
            <a:ext cx="7056438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8C3-452E-4387-8C98-246978F2A66A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1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755C-5A7A-4404-9AC1-112917E89A68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36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453" y="302802"/>
            <a:ext cx="2268141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031" y="302802"/>
            <a:ext cx="6636411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EBFF-335F-4B4F-B5CF-066891E9BCF1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4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1096" y="2095721"/>
            <a:ext cx="4692894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38" rIns="49243" bIns="68183"/>
          <a:lstStyle>
            <a:lvl1pPr marL="0" indent="0" algn="l" defTabSz="858364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52" indent="-187081" algn="l" defTabSz="858364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62" indent="-185411" algn="l" defTabSz="858364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277" indent="-200444" algn="l" defTabSz="858364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336" indent="-175389" algn="l" defTabSz="858364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110529" y="2095721"/>
            <a:ext cx="4692894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38" rIns="49243" bIns="68183"/>
          <a:lstStyle>
            <a:lvl1pPr marL="0" indent="0" algn="l" defTabSz="858364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52" indent="-187081" algn="l" defTabSz="858364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62" indent="-185411" algn="l" defTabSz="858364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277" indent="-200444" algn="l" defTabSz="858364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336" indent="-175389" algn="l" defTabSz="858364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6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232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5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33" indent="-240533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33" lvl="0" indent="-240533" algn="l" defTabSz="1007232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6"/>
            <a:ext cx="809788" cy="254026"/>
          </a:xfrm>
          <a:prstGeom prst="rect">
            <a:avLst/>
          </a:prstGeom>
        </p:spPr>
        <p:txBody>
          <a:bodyPr lIns="0" tIns="0" rIns="18940" bIns="18940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/>
              <a:pPr algn="r"/>
              <a:t>‹Nº›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79" anchor="b" anchorCtr="0"/>
          <a:lstStyle>
            <a:lvl1pPr marL="0" indent="0" algn="l" defTabSz="858364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09964" indent="0">
              <a:buNone/>
              <a:defRPr sz="1800" b="1"/>
            </a:lvl2pPr>
            <a:lvl3pPr marL="819929" indent="0">
              <a:buNone/>
              <a:defRPr sz="1600" b="1"/>
            </a:lvl3pPr>
            <a:lvl4pPr marL="1229893" indent="0">
              <a:buNone/>
              <a:defRPr sz="1500" b="1"/>
            </a:lvl4pPr>
            <a:lvl5pPr marL="1639857" indent="0">
              <a:buNone/>
              <a:defRPr sz="1500" b="1"/>
            </a:lvl5pPr>
            <a:lvl6pPr marL="2049821" indent="0">
              <a:buNone/>
              <a:defRPr sz="1500" b="1"/>
            </a:lvl6pPr>
            <a:lvl7pPr marL="2459786" indent="0">
              <a:buNone/>
              <a:defRPr sz="1500" b="1"/>
            </a:lvl7pPr>
            <a:lvl8pPr marL="2869750" indent="0">
              <a:buNone/>
              <a:defRPr sz="1500" b="1"/>
            </a:lvl8pPr>
            <a:lvl9pPr marL="3279715" indent="0">
              <a:buNone/>
              <a:defRPr sz="1500" b="1"/>
            </a:lvl9pPr>
          </a:lstStyle>
          <a:p>
            <a:pPr marL="0" lvl="0" indent="0" algn="l" defTabSz="85836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110553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79" anchor="b" anchorCtr="0"/>
          <a:lstStyle>
            <a:lvl1pPr marL="0" indent="0" algn="l" defTabSz="858364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09964" indent="0">
              <a:buNone/>
              <a:defRPr sz="1800" b="1"/>
            </a:lvl2pPr>
            <a:lvl3pPr marL="819929" indent="0">
              <a:buNone/>
              <a:defRPr sz="1600" b="1"/>
            </a:lvl3pPr>
            <a:lvl4pPr marL="1229893" indent="0">
              <a:buNone/>
              <a:defRPr sz="1500" b="1"/>
            </a:lvl4pPr>
            <a:lvl5pPr marL="1639857" indent="0">
              <a:buNone/>
              <a:defRPr sz="1500" b="1"/>
            </a:lvl5pPr>
            <a:lvl6pPr marL="2049821" indent="0">
              <a:buNone/>
              <a:defRPr sz="1500" b="1"/>
            </a:lvl6pPr>
            <a:lvl7pPr marL="2459786" indent="0">
              <a:buNone/>
              <a:defRPr sz="1500" b="1"/>
            </a:lvl7pPr>
            <a:lvl8pPr marL="2869750" indent="0">
              <a:buNone/>
              <a:defRPr sz="1500" b="1"/>
            </a:lvl8pPr>
            <a:lvl9pPr marL="3279715" indent="0">
              <a:buNone/>
              <a:defRPr sz="1500" b="1"/>
            </a:lvl9pPr>
          </a:lstStyle>
          <a:p>
            <a:pPr marL="0" lvl="0" indent="0" algn="l" defTabSz="85836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3534375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28000" y="632653"/>
            <a:ext cx="8423640" cy="114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28000" y="1960972"/>
            <a:ext cx="8236440" cy="3968393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5010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mura 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77863" y="1236175"/>
            <a:ext cx="7326923" cy="559653"/>
          </a:xfrm>
          <a:prstGeom prst="rect">
            <a:avLst/>
          </a:prstGeom>
        </p:spPr>
        <p:txBody>
          <a:bodyPr lIns="0" tIns="75766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9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Enter your subtitle here</a:t>
            </a:r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77284" y="7115103"/>
            <a:ext cx="4030255" cy="26450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5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Enter date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90762" y="5368475"/>
            <a:ext cx="2491431" cy="1348874"/>
          </a:xfrm>
          <a:prstGeom prst="rect">
            <a:avLst/>
          </a:prstGeom>
        </p:spPr>
        <p:txBody>
          <a:bodyPr lIns="96222" tIns="48111" rIns="96222" bIns="48111" anchor="ctr" anchorCtr="0"/>
          <a:lstStyle>
            <a:lvl1pPr algn="r">
              <a:defRPr baseline="0"/>
            </a:lvl1pPr>
          </a:lstStyle>
          <a:p>
            <a:pPr lvl="0"/>
            <a:r>
              <a:rPr lang="en-GB" dirty="0" smtClean="0"/>
              <a:t>Client logo here</a:t>
            </a:r>
            <a:endParaRPr lang="en-GB" dirty="0"/>
          </a:p>
        </p:txBody>
      </p:sp>
      <p:sp>
        <p:nvSpPr>
          <p:cNvPr id="26" name="Text Box 11"/>
          <p:cNvSpPr txBox="1">
            <a:spLocks noChangeArrowheads="1"/>
          </p:cNvSpPr>
          <p:nvPr userDrawn="1"/>
        </p:nvSpPr>
        <p:spPr bwMode="ltGray">
          <a:xfrm>
            <a:off x="7544402" y="6976604"/>
            <a:ext cx="223779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962223">
              <a:defRPr/>
            </a:pPr>
            <a:r>
              <a:rPr lang="en-GB" altLang="ja-JP" sz="900" dirty="0">
                <a:solidFill>
                  <a:srgbClr val="000000"/>
                </a:solidFill>
                <a:ea typeface="ＭＳ Ｐゴシック" pitchFamily="50" charset="-128"/>
                <a:cs typeface="Arial" charset="0"/>
              </a:rPr>
              <a:t>STRICTLY PRIVATE AND CONFIDENTIAL</a:t>
            </a:r>
          </a:p>
        </p:txBody>
      </p:sp>
      <p:grpSp>
        <p:nvGrpSpPr>
          <p:cNvPr id="27" name="Group 52"/>
          <p:cNvGrpSpPr>
            <a:grpSpLocks/>
          </p:cNvGrpSpPr>
          <p:nvPr userDrawn="1"/>
        </p:nvGrpSpPr>
        <p:grpSpPr bwMode="auto">
          <a:xfrm>
            <a:off x="0" y="2065016"/>
            <a:ext cx="10080625" cy="127772"/>
            <a:chOff x="0" y="1474"/>
            <a:chExt cx="5760" cy="73"/>
          </a:xfrm>
        </p:grpSpPr>
        <p:sp>
          <p:nvSpPr>
            <p:cNvPr id="28" name="Rectangle 53"/>
            <p:cNvSpPr>
              <a:spLocks noChangeArrowheads="1"/>
            </p:cNvSpPr>
            <p:nvPr userDrawn="1"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solidFill>
              <a:srgbClr val="CA242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62223">
                <a:defRPr/>
              </a:pPr>
              <a:endParaRPr lang="ja-JP" altLang="en-US" sz="19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Rectangle 54"/>
            <p:cNvSpPr>
              <a:spLocks noChangeArrowheads="1"/>
            </p:cNvSpPr>
            <p:nvPr userDrawn="1"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solidFill>
              <a:srgbClr val="73737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62223">
                <a:defRPr/>
              </a:pPr>
              <a:endParaRPr lang="ja-JP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77863" y="287377"/>
            <a:ext cx="7326923" cy="94703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5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Enter your title here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277284" y="5368475"/>
            <a:ext cx="4030255" cy="873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500" baseline="0">
                <a:ea typeface="MS PGothic" pitchFamily="34" charset="-128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Business Division</a:t>
            </a:r>
            <a:br>
              <a:rPr lang="en-US" dirty="0" smtClean="0"/>
            </a:br>
            <a:r>
              <a:rPr lang="en-US" dirty="0" smtClean="0"/>
              <a:t>Business Subdivision</a:t>
            </a:r>
            <a:br>
              <a:rPr lang="en-US" dirty="0" smtClean="0"/>
            </a:br>
            <a:r>
              <a:rPr lang="en-US" dirty="0" smtClean="0"/>
              <a:t>Region Label</a:t>
            </a:r>
            <a:endParaRPr lang="en-GB" dirty="0"/>
          </a:p>
        </p:txBody>
      </p:sp>
      <p:sp>
        <p:nvSpPr>
          <p:cNvPr id="33" name="Rectangle 31"/>
          <p:cNvSpPr>
            <a:spLocks noChangeArrowheads="1"/>
          </p:cNvSpPr>
          <p:nvPr userDrawn="1"/>
        </p:nvSpPr>
        <p:spPr bwMode="auto">
          <a:xfrm>
            <a:off x="3231" y="2192789"/>
            <a:ext cx="10077394" cy="2872992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 wrap="none" lIns="96222" tIns="48111" rIns="96222" bIns="48111" anchor="ctr"/>
          <a:lstStyle/>
          <a:p>
            <a:pPr algn="ctr" defTabSz="962223"/>
            <a:endParaRPr lang="ja-JP" altLang="ja-JP" sz="2500">
              <a:solidFill>
                <a:srgbClr val="000000"/>
              </a:solidFill>
            </a:endParaRP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277284" y="6418240"/>
            <a:ext cx="4030255" cy="5204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500" baseline="0">
                <a:ea typeface="MS PGothic" pitchFamily="34" charset="-128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Author / Presenter name</a:t>
            </a:r>
            <a:br>
              <a:rPr lang="en-US" dirty="0" smtClean="0"/>
            </a:br>
            <a:r>
              <a:rPr lang="en-US" dirty="0" smtClean="0"/>
              <a:t>Author / Presenter name</a:t>
            </a:r>
            <a:endParaRPr lang="en-GB" dirty="0"/>
          </a:p>
        </p:txBody>
      </p:sp>
      <p:pic>
        <p:nvPicPr>
          <p:cNvPr id="22" name="Picture 21" descr="Powerpoint Skyline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92788"/>
            <a:ext cx="10080625" cy="2876641"/>
          </a:xfrm>
          <a:prstGeom prst="rect">
            <a:avLst/>
          </a:prstGeom>
        </p:spPr>
      </p:pic>
      <p:sp>
        <p:nvSpPr>
          <p:cNvPr id="15" name="Text Box 11"/>
          <p:cNvSpPr txBox="1">
            <a:spLocks noChangeArrowheads="1"/>
          </p:cNvSpPr>
          <p:nvPr userDrawn="1"/>
        </p:nvSpPr>
        <p:spPr bwMode="ltGray">
          <a:xfrm>
            <a:off x="9254806" y="7265980"/>
            <a:ext cx="52738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962223">
              <a:defRPr/>
            </a:pPr>
            <a:r>
              <a:rPr lang="en-GB" altLang="ja-JP" sz="900" dirty="0" smtClean="0">
                <a:solidFill>
                  <a:srgbClr val="000000"/>
                </a:solidFill>
                <a:ea typeface="ＭＳ Ｐゴシック" pitchFamily="50" charset="-128"/>
                <a:cs typeface="Arial" charset="0"/>
              </a:rPr>
              <a:t>© Nomura</a:t>
            </a:r>
            <a:endParaRPr lang="en-GB" altLang="ja-JP" sz="900" dirty="0">
              <a:solidFill>
                <a:srgbClr val="000000"/>
              </a:solidFill>
              <a:ea typeface="ＭＳ Ｐゴシック" pitchFamily="50" charset="-128"/>
              <a:cs typeface="Arial" charset="0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8231316" y="1661200"/>
            <a:ext cx="1575097" cy="287048"/>
            <a:chOff x="7761288" y="765175"/>
            <a:chExt cx="1547812" cy="260350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761288" y="765175"/>
              <a:ext cx="1547812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8002588" y="768350"/>
              <a:ext cx="246062" cy="25400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9" y="0"/>
                </a:cxn>
                <a:cxn ang="0">
                  <a:pos x="78" y="39"/>
                </a:cxn>
                <a:cxn ang="0">
                  <a:pos x="39" y="78"/>
                </a:cxn>
                <a:cxn ang="0">
                  <a:pos x="0" y="39"/>
                </a:cxn>
                <a:cxn ang="0">
                  <a:pos x="39" y="68"/>
                </a:cxn>
                <a:cxn ang="0">
                  <a:pos x="58" y="39"/>
                </a:cxn>
                <a:cxn ang="0">
                  <a:pos x="39" y="10"/>
                </a:cxn>
                <a:cxn ang="0">
                  <a:pos x="20" y="39"/>
                </a:cxn>
                <a:cxn ang="0">
                  <a:pos x="39" y="68"/>
                </a:cxn>
              </a:cxnLst>
              <a:rect l="0" t="0" r="r" b="b"/>
              <a:pathLst>
                <a:path w="78" h="78">
                  <a:moveTo>
                    <a:pt x="0" y="39"/>
                  </a:moveTo>
                  <a:cubicBezTo>
                    <a:pt x="0" y="13"/>
                    <a:pt x="17" y="0"/>
                    <a:pt x="39" y="0"/>
                  </a:cubicBezTo>
                  <a:cubicBezTo>
                    <a:pt x="60" y="0"/>
                    <a:pt x="78" y="13"/>
                    <a:pt x="78" y="39"/>
                  </a:cubicBezTo>
                  <a:cubicBezTo>
                    <a:pt x="78" y="65"/>
                    <a:pt x="60" y="78"/>
                    <a:pt x="39" y="78"/>
                  </a:cubicBezTo>
                  <a:cubicBezTo>
                    <a:pt x="17" y="78"/>
                    <a:pt x="0" y="65"/>
                    <a:pt x="0" y="39"/>
                  </a:cubicBezTo>
                  <a:close/>
                  <a:moveTo>
                    <a:pt x="39" y="68"/>
                  </a:moveTo>
                  <a:cubicBezTo>
                    <a:pt x="49" y="68"/>
                    <a:pt x="58" y="58"/>
                    <a:pt x="58" y="39"/>
                  </a:cubicBezTo>
                  <a:cubicBezTo>
                    <a:pt x="58" y="20"/>
                    <a:pt x="49" y="10"/>
                    <a:pt x="39" y="10"/>
                  </a:cubicBezTo>
                  <a:cubicBezTo>
                    <a:pt x="28" y="10"/>
                    <a:pt x="20" y="20"/>
                    <a:pt x="20" y="39"/>
                  </a:cubicBezTo>
                  <a:cubicBezTo>
                    <a:pt x="20" y="58"/>
                    <a:pt x="28" y="68"/>
                    <a:pt x="39" y="68"/>
                  </a:cubicBez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37" name="Freeform 6"/>
            <p:cNvSpPr>
              <a:spLocks/>
            </p:cNvSpPr>
            <p:nvPr userDrawn="1"/>
          </p:nvSpPr>
          <p:spPr bwMode="auto">
            <a:xfrm>
              <a:off x="7761288" y="777875"/>
              <a:ext cx="212725" cy="234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"/>
                </a:cxn>
                <a:cxn ang="0">
                  <a:pos x="28" y="148"/>
                </a:cxn>
                <a:cxn ang="0">
                  <a:pos x="28" y="49"/>
                </a:cxn>
                <a:cxn ang="0">
                  <a:pos x="110" y="148"/>
                </a:cxn>
                <a:cxn ang="0">
                  <a:pos x="134" y="148"/>
                </a:cxn>
                <a:cxn ang="0">
                  <a:pos x="134" y="0"/>
                </a:cxn>
                <a:cxn ang="0">
                  <a:pos x="108" y="0"/>
                </a:cxn>
                <a:cxn ang="0">
                  <a:pos x="108" y="82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48">
                  <a:moveTo>
                    <a:pt x="0" y="0"/>
                  </a:moveTo>
                  <a:lnTo>
                    <a:pt x="0" y="148"/>
                  </a:lnTo>
                  <a:lnTo>
                    <a:pt x="28" y="148"/>
                  </a:lnTo>
                  <a:lnTo>
                    <a:pt x="28" y="49"/>
                  </a:lnTo>
                  <a:lnTo>
                    <a:pt x="110" y="148"/>
                  </a:lnTo>
                  <a:lnTo>
                    <a:pt x="134" y="148"/>
                  </a:lnTo>
                  <a:lnTo>
                    <a:pt x="134" y="0"/>
                  </a:lnTo>
                  <a:lnTo>
                    <a:pt x="108" y="0"/>
                  </a:lnTo>
                  <a:lnTo>
                    <a:pt x="108" y="82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 userDrawn="1"/>
          </p:nvSpPr>
          <p:spPr bwMode="auto">
            <a:xfrm>
              <a:off x="9043988" y="777875"/>
              <a:ext cx="261937" cy="234950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148"/>
                </a:cxn>
                <a:cxn ang="0">
                  <a:pos x="27" y="148"/>
                </a:cxn>
                <a:cxn ang="0">
                  <a:pos x="45" y="107"/>
                </a:cxn>
                <a:cxn ang="0">
                  <a:pos x="103" y="107"/>
                </a:cxn>
                <a:cxn ang="0">
                  <a:pos x="119" y="148"/>
                </a:cxn>
                <a:cxn ang="0">
                  <a:pos x="165" y="148"/>
                </a:cxn>
                <a:cxn ang="0">
                  <a:pos x="101" y="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53" y="86"/>
                </a:cxn>
                <a:cxn ang="0">
                  <a:pos x="73" y="39"/>
                </a:cxn>
                <a:cxn ang="0">
                  <a:pos x="93" y="86"/>
                </a:cxn>
                <a:cxn ang="0">
                  <a:pos x="53" y="86"/>
                </a:cxn>
                <a:cxn ang="0">
                  <a:pos x="53" y="86"/>
                </a:cxn>
              </a:cxnLst>
              <a:rect l="0" t="0" r="r" b="b"/>
              <a:pathLst>
                <a:path w="165" h="148">
                  <a:moveTo>
                    <a:pt x="63" y="0"/>
                  </a:moveTo>
                  <a:lnTo>
                    <a:pt x="0" y="148"/>
                  </a:lnTo>
                  <a:lnTo>
                    <a:pt x="27" y="148"/>
                  </a:lnTo>
                  <a:lnTo>
                    <a:pt x="45" y="107"/>
                  </a:lnTo>
                  <a:lnTo>
                    <a:pt x="103" y="107"/>
                  </a:lnTo>
                  <a:lnTo>
                    <a:pt x="119" y="148"/>
                  </a:lnTo>
                  <a:lnTo>
                    <a:pt x="165" y="148"/>
                  </a:lnTo>
                  <a:lnTo>
                    <a:pt x="101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53" y="86"/>
                  </a:moveTo>
                  <a:lnTo>
                    <a:pt x="73" y="39"/>
                  </a:lnTo>
                  <a:lnTo>
                    <a:pt x="93" y="86"/>
                  </a:lnTo>
                  <a:lnTo>
                    <a:pt x="53" y="86"/>
                  </a:lnTo>
                  <a:lnTo>
                    <a:pt x="53" y="86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39" name="Freeform 8"/>
            <p:cNvSpPr>
              <a:spLocks/>
            </p:cNvSpPr>
            <p:nvPr userDrawn="1"/>
          </p:nvSpPr>
          <p:spPr bwMode="auto">
            <a:xfrm>
              <a:off x="8580438" y="777875"/>
              <a:ext cx="206375" cy="247650"/>
            </a:xfrm>
            <a:custGeom>
              <a:avLst/>
              <a:gdLst/>
              <a:ahLst/>
              <a:cxnLst>
                <a:cxn ang="0">
                  <a:pos x="51" y="47"/>
                </a:cxn>
                <a:cxn ang="0">
                  <a:pos x="42" y="63"/>
                </a:cxn>
                <a:cxn ang="0">
                  <a:pos x="28" y="63"/>
                </a:cxn>
                <a:cxn ang="0">
                  <a:pos x="24" y="60"/>
                </a:cxn>
                <a:cxn ang="0">
                  <a:pos x="20" y="49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6" y="66"/>
                </a:cxn>
                <a:cxn ang="0">
                  <a:pos x="40" y="75"/>
                </a:cxn>
                <a:cxn ang="0">
                  <a:pos x="58" y="67"/>
                </a:cxn>
                <a:cxn ang="0">
                  <a:pos x="65" y="53"/>
                </a:cxn>
                <a:cxn ang="0">
                  <a:pos x="65" y="47"/>
                </a:cxn>
                <a:cxn ang="0">
                  <a:pos x="65" y="0"/>
                </a:cxn>
                <a:cxn ang="0">
                  <a:pos x="51" y="0"/>
                </a:cxn>
                <a:cxn ang="0">
                  <a:pos x="51" y="47"/>
                </a:cxn>
              </a:cxnLst>
              <a:rect l="0" t="0" r="r" b="b"/>
              <a:pathLst>
                <a:path w="65" h="76">
                  <a:moveTo>
                    <a:pt x="51" y="47"/>
                  </a:moveTo>
                  <a:cubicBezTo>
                    <a:pt x="50" y="54"/>
                    <a:pt x="50" y="60"/>
                    <a:pt x="42" y="63"/>
                  </a:cubicBezTo>
                  <a:cubicBezTo>
                    <a:pt x="38" y="64"/>
                    <a:pt x="32" y="64"/>
                    <a:pt x="28" y="63"/>
                  </a:cubicBezTo>
                  <a:cubicBezTo>
                    <a:pt x="26" y="62"/>
                    <a:pt x="25" y="61"/>
                    <a:pt x="24" y="60"/>
                  </a:cubicBezTo>
                  <a:cubicBezTo>
                    <a:pt x="21" y="58"/>
                    <a:pt x="20" y="53"/>
                    <a:pt x="20" y="4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4"/>
                    <a:pt x="1" y="60"/>
                    <a:pt x="6" y="66"/>
                  </a:cubicBezTo>
                  <a:cubicBezTo>
                    <a:pt x="14" y="75"/>
                    <a:pt x="28" y="76"/>
                    <a:pt x="40" y="75"/>
                  </a:cubicBezTo>
                  <a:cubicBezTo>
                    <a:pt x="47" y="74"/>
                    <a:pt x="53" y="72"/>
                    <a:pt x="58" y="67"/>
                  </a:cubicBezTo>
                  <a:cubicBezTo>
                    <a:pt x="62" y="63"/>
                    <a:pt x="64" y="58"/>
                    <a:pt x="65" y="53"/>
                  </a:cubicBezTo>
                  <a:cubicBezTo>
                    <a:pt x="65" y="51"/>
                    <a:pt x="65" y="50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47"/>
                    <a:pt x="51" y="47"/>
                    <a:pt x="51" y="47"/>
                  </a:cubicBez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8828088" y="777875"/>
              <a:ext cx="209550" cy="234950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42" y="17"/>
                </a:cxn>
                <a:cxn ang="0">
                  <a:pos x="40" y="32"/>
                </a:cxn>
                <a:cxn ang="0">
                  <a:pos x="24" y="36"/>
                </a:cxn>
                <a:cxn ang="0">
                  <a:pos x="45" y="72"/>
                </a:cxn>
                <a:cxn ang="0">
                  <a:pos x="66" y="72"/>
                </a:cxn>
                <a:cxn ang="0">
                  <a:pos x="47" y="40"/>
                </a:cxn>
                <a:cxn ang="0">
                  <a:pos x="63" y="19"/>
                </a:cxn>
                <a:cxn ang="0">
                  <a:pos x="39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21" y="72"/>
                </a:cxn>
                <a:cxn ang="0">
                  <a:pos x="21" y="10"/>
                </a:cxn>
              </a:cxnLst>
              <a:rect l="0" t="0" r="r" b="b"/>
              <a:pathLst>
                <a:path w="66" h="72">
                  <a:moveTo>
                    <a:pt x="21" y="10"/>
                  </a:moveTo>
                  <a:cubicBezTo>
                    <a:pt x="30" y="10"/>
                    <a:pt x="39" y="9"/>
                    <a:pt x="42" y="17"/>
                  </a:cubicBezTo>
                  <a:cubicBezTo>
                    <a:pt x="44" y="21"/>
                    <a:pt x="44" y="28"/>
                    <a:pt x="40" y="32"/>
                  </a:cubicBezTo>
                  <a:cubicBezTo>
                    <a:pt x="36" y="36"/>
                    <a:pt x="30" y="36"/>
                    <a:pt x="24" y="3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9" y="37"/>
                    <a:pt x="64" y="31"/>
                    <a:pt x="63" y="19"/>
                  </a:cubicBezTo>
                  <a:cubicBezTo>
                    <a:pt x="63" y="7"/>
                    <a:pt x="52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10"/>
                    <a:pt x="21" y="10"/>
                    <a:pt x="21" y="10"/>
                  </a:cubicBez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8239125" y="777875"/>
              <a:ext cx="238125" cy="234950"/>
            </a:xfrm>
            <a:custGeom>
              <a:avLst/>
              <a:gdLst/>
              <a:ahLst/>
              <a:cxnLst>
                <a:cxn ang="0">
                  <a:pos x="150" y="148"/>
                </a:cxn>
                <a:cxn ang="0">
                  <a:pos x="90" y="0"/>
                </a:cxn>
                <a:cxn ang="0">
                  <a:pos x="58" y="0"/>
                </a:cxn>
                <a:cxn ang="0">
                  <a:pos x="0" y="148"/>
                </a:cxn>
                <a:cxn ang="0">
                  <a:pos x="28" y="148"/>
                </a:cxn>
                <a:cxn ang="0">
                  <a:pos x="66" y="47"/>
                </a:cxn>
                <a:cxn ang="0">
                  <a:pos x="108" y="148"/>
                </a:cxn>
                <a:cxn ang="0">
                  <a:pos x="150" y="148"/>
                </a:cxn>
                <a:cxn ang="0">
                  <a:pos x="150" y="148"/>
                </a:cxn>
              </a:cxnLst>
              <a:rect l="0" t="0" r="r" b="b"/>
              <a:pathLst>
                <a:path w="150" h="148">
                  <a:moveTo>
                    <a:pt x="150" y="148"/>
                  </a:moveTo>
                  <a:lnTo>
                    <a:pt x="90" y="0"/>
                  </a:lnTo>
                  <a:lnTo>
                    <a:pt x="58" y="0"/>
                  </a:lnTo>
                  <a:lnTo>
                    <a:pt x="0" y="148"/>
                  </a:lnTo>
                  <a:lnTo>
                    <a:pt x="28" y="148"/>
                  </a:lnTo>
                  <a:lnTo>
                    <a:pt x="66" y="47"/>
                  </a:lnTo>
                  <a:lnTo>
                    <a:pt x="108" y="148"/>
                  </a:lnTo>
                  <a:lnTo>
                    <a:pt x="150" y="148"/>
                  </a:lnTo>
                  <a:lnTo>
                    <a:pt x="150" y="148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8410575" y="777875"/>
              <a:ext cx="163512" cy="23495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0" y="0"/>
                </a:cxn>
                <a:cxn ang="0">
                  <a:pos x="0" y="25"/>
                </a:cxn>
                <a:cxn ang="0">
                  <a:pos x="14" y="62"/>
                </a:cxn>
                <a:cxn ang="0">
                  <a:pos x="20" y="47"/>
                </a:cxn>
                <a:cxn ang="0">
                  <a:pos x="58" y="148"/>
                </a:cxn>
                <a:cxn ang="0">
                  <a:pos x="103" y="148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103" h="148">
                  <a:moveTo>
                    <a:pt x="44" y="0"/>
                  </a:moveTo>
                  <a:lnTo>
                    <a:pt x="10" y="0"/>
                  </a:lnTo>
                  <a:lnTo>
                    <a:pt x="0" y="25"/>
                  </a:lnTo>
                  <a:lnTo>
                    <a:pt x="14" y="62"/>
                  </a:lnTo>
                  <a:lnTo>
                    <a:pt x="20" y="47"/>
                  </a:lnTo>
                  <a:lnTo>
                    <a:pt x="58" y="148"/>
                  </a:lnTo>
                  <a:lnTo>
                    <a:pt x="103" y="148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8331200" y="931863"/>
              <a:ext cx="53975" cy="809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51"/>
                </a:cxn>
                <a:cxn ang="0">
                  <a:pos x="26" y="51"/>
                </a:cxn>
                <a:cxn ang="0">
                  <a:pos x="34" y="3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34" h="51">
                  <a:moveTo>
                    <a:pt x="20" y="0"/>
                  </a:moveTo>
                  <a:lnTo>
                    <a:pt x="0" y="51"/>
                  </a:lnTo>
                  <a:lnTo>
                    <a:pt x="26" y="51"/>
                  </a:lnTo>
                  <a:lnTo>
                    <a:pt x="34" y="3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12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mura Standard 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77863" y="1236175"/>
            <a:ext cx="7326923" cy="559653"/>
          </a:xfrm>
          <a:prstGeom prst="rect">
            <a:avLst/>
          </a:prstGeom>
        </p:spPr>
        <p:txBody>
          <a:bodyPr lIns="0" tIns="75766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9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Enter your subtitle here</a:t>
            </a:r>
            <a:endParaRPr lang="en-GB" dirty="0"/>
          </a:p>
        </p:txBody>
      </p:sp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0" y="2065016"/>
            <a:ext cx="10080625" cy="127772"/>
            <a:chOff x="0" y="1474"/>
            <a:chExt cx="5760" cy="73"/>
          </a:xfrm>
        </p:grpSpPr>
        <p:sp>
          <p:nvSpPr>
            <p:cNvPr id="28" name="Rectangle 53"/>
            <p:cNvSpPr>
              <a:spLocks noChangeArrowheads="1"/>
            </p:cNvSpPr>
            <p:nvPr userDrawn="1"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solidFill>
              <a:srgbClr val="CA242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62223">
                <a:defRPr/>
              </a:pPr>
              <a:endParaRPr lang="ja-JP" altLang="en-US" sz="19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Rectangle 54"/>
            <p:cNvSpPr>
              <a:spLocks noChangeArrowheads="1"/>
            </p:cNvSpPr>
            <p:nvPr userDrawn="1"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solidFill>
              <a:srgbClr val="73737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62223">
                <a:defRPr/>
              </a:pPr>
              <a:endParaRPr lang="ja-JP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77863" y="287377"/>
            <a:ext cx="7326923" cy="94703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5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Enter your title here</a:t>
            </a:r>
            <a:endParaRPr lang="en-GB" dirty="0"/>
          </a:p>
        </p:txBody>
      </p:sp>
      <p:sp>
        <p:nvSpPr>
          <p:cNvPr id="33" name="Rectangle 31"/>
          <p:cNvSpPr>
            <a:spLocks noChangeArrowheads="1"/>
          </p:cNvSpPr>
          <p:nvPr userDrawn="1"/>
        </p:nvSpPr>
        <p:spPr bwMode="auto">
          <a:xfrm>
            <a:off x="-6565" y="2192787"/>
            <a:ext cx="10081846" cy="2877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6222" tIns="48111" rIns="96222" bIns="48111" anchor="ctr"/>
          <a:lstStyle/>
          <a:p>
            <a:pPr algn="ctr" defTabSz="962223"/>
            <a:endParaRPr lang="ja-JP" altLang="ja-JP" sz="2500">
              <a:solidFill>
                <a:srgbClr val="000000"/>
              </a:solidFill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77284" y="7115103"/>
            <a:ext cx="4030255" cy="26450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5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Enter date here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90762" y="5368475"/>
            <a:ext cx="2491431" cy="1348874"/>
          </a:xfrm>
          <a:prstGeom prst="rect">
            <a:avLst/>
          </a:prstGeom>
        </p:spPr>
        <p:txBody>
          <a:bodyPr lIns="96222" tIns="48111" rIns="96222" bIns="48111" anchor="ctr" anchorCtr="0"/>
          <a:lstStyle>
            <a:lvl1pPr algn="r">
              <a:defRPr baseline="0"/>
            </a:lvl1pPr>
          </a:lstStyle>
          <a:p>
            <a:pPr lvl="0"/>
            <a:r>
              <a:rPr lang="en-GB" dirty="0" smtClean="0"/>
              <a:t>Client logo here</a:t>
            </a:r>
            <a:endParaRPr lang="en-GB" dirty="0"/>
          </a:p>
        </p:txBody>
      </p:sp>
      <p:sp>
        <p:nvSpPr>
          <p:cNvPr id="21" name="Text Box 11"/>
          <p:cNvSpPr txBox="1">
            <a:spLocks noChangeArrowheads="1"/>
          </p:cNvSpPr>
          <p:nvPr userDrawn="1"/>
        </p:nvSpPr>
        <p:spPr bwMode="ltGray">
          <a:xfrm>
            <a:off x="7544402" y="6976604"/>
            <a:ext cx="223779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962223">
              <a:defRPr/>
            </a:pPr>
            <a:r>
              <a:rPr lang="en-GB" altLang="ja-JP" sz="900" dirty="0">
                <a:solidFill>
                  <a:srgbClr val="000000"/>
                </a:solidFill>
                <a:ea typeface="ＭＳ Ｐゴシック" pitchFamily="50" charset="-128"/>
                <a:cs typeface="Arial" charset="0"/>
              </a:rPr>
              <a:t>STRICTLY PRIVATE AND CONFIDENTIAL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277284" y="5368475"/>
            <a:ext cx="4030255" cy="873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500" baseline="0">
                <a:ea typeface="MS PGothic" pitchFamily="34" charset="-128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Business Division</a:t>
            </a:r>
            <a:br>
              <a:rPr lang="en-US" dirty="0" smtClean="0"/>
            </a:br>
            <a:r>
              <a:rPr lang="en-US" dirty="0" smtClean="0"/>
              <a:t>Business Subdivision</a:t>
            </a:r>
            <a:br>
              <a:rPr lang="en-US" dirty="0" smtClean="0"/>
            </a:br>
            <a:r>
              <a:rPr lang="en-US" dirty="0" smtClean="0"/>
              <a:t>Region Label</a:t>
            </a:r>
            <a:endParaRPr lang="en-GB" dirty="0"/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277284" y="6418240"/>
            <a:ext cx="4030255" cy="5204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500" baseline="0">
                <a:ea typeface="MS PGothic" pitchFamily="34" charset="-128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Author / Presenter name</a:t>
            </a:r>
            <a:br>
              <a:rPr lang="en-US" dirty="0" smtClean="0"/>
            </a:br>
            <a:r>
              <a:rPr lang="en-US" dirty="0" smtClean="0"/>
              <a:t>Author / Presenter name</a:t>
            </a:r>
            <a:endParaRPr lang="en-GB" dirty="0"/>
          </a:p>
        </p:txBody>
      </p:sp>
      <p:sp>
        <p:nvSpPr>
          <p:cNvPr id="24" name="Text Box 11"/>
          <p:cNvSpPr txBox="1">
            <a:spLocks noChangeArrowheads="1"/>
          </p:cNvSpPr>
          <p:nvPr userDrawn="1"/>
        </p:nvSpPr>
        <p:spPr bwMode="ltGray">
          <a:xfrm>
            <a:off x="9254806" y="7265980"/>
            <a:ext cx="52738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962223">
              <a:defRPr/>
            </a:pPr>
            <a:r>
              <a:rPr lang="en-GB" altLang="ja-JP" sz="900" dirty="0" smtClean="0">
                <a:solidFill>
                  <a:srgbClr val="000000"/>
                </a:solidFill>
                <a:ea typeface="ＭＳ Ｐゴシック" pitchFamily="50" charset="-128"/>
                <a:cs typeface="Arial" charset="0"/>
              </a:rPr>
              <a:t>© Nomura</a:t>
            </a:r>
            <a:endParaRPr lang="en-GB" altLang="ja-JP" sz="900" dirty="0">
              <a:solidFill>
                <a:srgbClr val="000000"/>
              </a:solidFill>
              <a:ea typeface="ＭＳ Ｐゴシック" pitchFamily="50" charset="-128"/>
              <a:cs typeface="Arial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231316" y="1661200"/>
            <a:ext cx="1575097" cy="287048"/>
            <a:chOff x="7761288" y="765175"/>
            <a:chExt cx="1547812" cy="260350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761288" y="765175"/>
              <a:ext cx="1547812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8002588" y="768350"/>
              <a:ext cx="246062" cy="25400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9" y="0"/>
                </a:cxn>
                <a:cxn ang="0">
                  <a:pos x="78" y="39"/>
                </a:cxn>
                <a:cxn ang="0">
                  <a:pos x="39" y="78"/>
                </a:cxn>
                <a:cxn ang="0">
                  <a:pos x="0" y="39"/>
                </a:cxn>
                <a:cxn ang="0">
                  <a:pos x="39" y="68"/>
                </a:cxn>
                <a:cxn ang="0">
                  <a:pos x="58" y="39"/>
                </a:cxn>
                <a:cxn ang="0">
                  <a:pos x="39" y="10"/>
                </a:cxn>
                <a:cxn ang="0">
                  <a:pos x="20" y="39"/>
                </a:cxn>
                <a:cxn ang="0">
                  <a:pos x="39" y="68"/>
                </a:cxn>
              </a:cxnLst>
              <a:rect l="0" t="0" r="r" b="b"/>
              <a:pathLst>
                <a:path w="78" h="78">
                  <a:moveTo>
                    <a:pt x="0" y="39"/>
                  </a:moveTo>
                  <a:cubicBezTo>
                    <a:pt x="0" y="13"/>
                    <a:pt x="17" y="0"/>
                    <a:pt x="39" y="0"/>
                  </a:cubicBezTo>
                  <a:cubicBezTo>
                    <a:pt x="60" y="0"/>
                    <a:pt x="78" y="13"/>
                    <a:pt x="78" y="39"/>
                  </a:cubicBezTo>
                  <a:cubicBezTo>
                    <a:pt x="78" y="65"/>
                    <a:pt x="60" y="78"/>
                    <a:pt x="39" y="78"/>
                  </a:cubicBezTo>
                  <a:cubicBezTo>
                    <a:pt x="17" y="78"/>
                    <a:pt x="0" y="65"/>
                    <a:pt x="0" y="39"/>
                  </a:cubicBezTo>
                  <a:close/>
                  <a:moveTo>
                    <a:pt x="39" y="68"/>
                  </a:moveTo>
                  <a:cubicBezTo>
                    <a:pt x="49" y="68"/>
                    <a:pt x="58" y="58"/>
                    <a:pt x="58" y="39"/>
                  </a:cubicBezTo>
                  <a:cubicBezTo>
                    <a:pt x="58" y="20"/>
                    <a:pt x="49" y="10"/>
                    <a:pt x="39" y="10"/>
                  </a:cubicBezTo>
                  <a:cubicBezTo>
                    <a:pt x="28" y="10"/>
                    <a:pt x="20" y="20"/>
                    <a:pt x="20" y="39"/>
                  </a:cubicBezTo>
                  <a:cubicBezTo>
                    <a:pt x="20" y="58"/>
                    <a:pt x="28" y="68"/>
                    <a:pt x="39" y="68"/>
                  </a:cubicBez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7761288" y="777875"/>
              <a:ext cx="212725" cy="234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"/>
                </a:cxn>
                <a:cxn ang="0">
                  <a:pos x="28" y="148"/>
                </a:cxn>
                <a:cxn ang="0">
                  <a:pos x="28" y="49"/>
                </a:cxn>
                <a:cxn ang="0">
                  <a:pos x="110" y="148"/>
                </a:cxn>
                <a:cxn ang="0">
                  <a:pos x="134" y="148"/>
                </a:cxn>
                <a:cxn ang="0">
                  <a:pos x="134" y="0"/>
                </a:cxn>
                <a:cxn ang="0">
                  <a:pos x="108" y="0"/>
                </a:cxn>
                <a:cxn ang="0">
                  <a:pos x="108" y="82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48">
                  <a:moveTo>
                    <a:pt x="0" y="0"/>
                  </a:moveTo>
                  <a:lnTo>
                    <a:pt x="0" y="148"/>
                  </a:lnTo>
                  <a:lnTo>
                    <a:pt x="28" y="148"/>
                  </a:lnTo>
                  <a:lnTo>
                    <a:pt x="28" y="49"/>
                  </a:lnTo>
                  <a:lnTo>
                    <a:pt x="110" y="148"/>
                  </a:lnTo>
                  <a:lnTo>
                    <a:pt x="134" y="148"/>
                  </a:lnTo>
                  <a:lnTo>
                    <a:pt x="134" y="0"/>
                  </a:lnTo>
                  <a:lnTo>
                    <a:pt x="108" y="0"/>
                  </a:lnTo>
                  <a:lnTo>
                    <a:pt x="108" y="82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 userDrawn="1"/>
          </p:nvSpPr>
          <p:spPr bwMode="auto">
            <a:xfrm>
              <a:off x="9043988" y="777875"/>
              <a:ext cx="261937" cy="234950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148"/>
                </a:cxn>
                <a:cxn ang="0">
                  <a:pos x="27" y="148"/>
                </a:cxn>
                <a:cxn ang="0">
                  <a:pos x="45" y="107"/>
                </a:cxn>
                <a:cxn ang="0">
                  <a:pos x="103" y="107"/>
                </a:cxn>
                <a:cxn ang="0">
                  <a:pos x="119" y="148"/>
                </a:cxn>
                <a:cxn ang="0">
                  <a:pos x="165" y="148"/>
                </a:cxn>
                <a:cxn ang="0">
                  <a:pos x="101" y="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53" y="86"/>
                </a:cxn>
                <a:cxn ang="0">
                  <a:pos x="73" y="39"/>
                </a:cxn>
                <a:cxn ang="0">
                  <a:pos x="93" y="86"/>
                </a:cxn>
                <a:cxn ang="0">
                  <a:pos x="53" y="86"/>
                </a:cxn>
                <a:cxn ang="0">
                  <a:pos x="53" y="86"/>
                </a:cxn>
              </a:cxnLst>
              <a:rect l="0" t="0" r="r" b="b"/>
              <a:pathLst>
                <a:path w="165" h="148">
                  <a:moveTo>
                    <a:pt x="63" y="0"/>
                  </a:moveTo>
                  <a:lnTo>
                    <a:pt x="0" y="148"/>
                  </a:lnTo>
                  <a:lnTo>
                    <a:pt x="27" y="148"/>
                  </a:lnTo>
                  <a:lnTo>
                    <a:pt x="45" y="107"/>
                  </a:lnTo>
                  <a:lnTo>
                    <a:pt x="103" y="107"/>
                  </a:lnTo>
                  <a:lnTo>
                    <a:pt x="119" y="148"/>
                  </a:lnTo>
                  <a:lnTo>
                    <a:pt x="165" y="148"/>
                  </a:lnTo>
                  <a:lnTo>
                    <a:pt x="101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53" y="86"/>
                  </a:moveTo>
                  <a:lnTo>
                    <a:pt x="73" y="39"/>
                  </a:lnTo>
                  <a:lnTo>
                    <a:pt x="93" y="86"/>
                  </a:lnTo>
                  <a:lnTo>
                    <a:pt x="53" y="86"/>
                  </a:lnTo>
                  <a:lnTo>
                    <a:pt x="53" y="86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8580438" y="777875"/>
              <a:ext cx="206375" cy="247650"/>
            </a:xfrm>
            <a:custGeom>
              <a:avLst/>
              <a:gdLst/>
              <a:ahLst/>
              <a:cxnLst>
                <a:cxn ang="0">
                  <a:pos x="51" y="47"/>
                </a:cxn>
                <a:cxn ang="0">
                  <a:pos x="42" y="63"/>
                </a:cxn>
                <a:cxn ang="0">
                  <a:pos x="28" y="63"/>
                </a:cxn>
                <a:cxn ang="0">
                  <a:pos x="24" y="60"/>
                </a:cxn>
                <a:cxn ang="0">
                  <a:pos x="20" y="49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6" y="66"/>
                </a:cxn>
                <a:cxn ang="0">
                  <a:pos x="40" y="75"/>
                </a:cxn>
                <a:cxn ang="0">
                  <a:pos x="58" y="67"/>
                </a:cxn>
                <a:cxn ang="0">
                  <a:pos x="65" y="53"/>
                </a:cxn>
                <a:cxn ang="0">
                  <a:pos x="65" y="47"/>
                </a:cxn>
                <a:cxn ang="0">
                  <a:pos x="65" y="0"/>
                </a:cxn>
                <a:cxn ang="0">
                  <a:pos x="51" y="0"/>
                </a:cxn>
                <a:cxn ang="0">
                  <a:pos x="51" y="47"/>
                </a:cxn>
              </a:cxnLst>
              <a:rect l="0" t="0" r="r" b="b"/>
              <a:pathLst>
                <a:path w="65" h="76">
                  <a:moveTo>
                    <a:pt x="51" y="47"/>
                  </a:moveTo>
                  <a:cubicBezTo>
                    <a:pt x="50" y="54"/>
                    <a:pt x="50" y="60"/>
                    <a:pt x="42" y="63"/>
                  </a:cubicBezTo>
                  <a:cubicBezTo>
                    <a:pt x="38" y="64"/>
                    <a:pt x="32" y="64"/>
                    <a:pt x="28" y="63"/>
                  </a:cubicBezTo>
                  <a:cubicBezTo>
                    <a:pt x="26" y="62"/>
                    <a:pt x="25" y="61"/>
                    <a:pt x="24" y="60"/>
                  </a:cubicBezTo>
                  <a:cubicBezTo>
                    <a:pt x="21" y="58"/>
                    <a:pt x="20" y="53"/>
                    <a:pt x="20" y="4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4"/>
                    <a:pt x="1" y="60"/>
                    <a:pt x="6" y="66"/>
                  </a:cubicBezTo>
                  <a:cubicBezTo>
                    <a:pt x="14" y="75"/>
                    <a:pt x="28" y="76"/>
                    <a:pt x="40" y="75"/>
                  </a:cubicBezTo>
                  <a:cubicBezTo>
                    <a:pt x="47" y="74"/>
                    <a:pt x="53" y="72"/>
                    <a:pt x="58" y="67"/>
                  </a:cubicBezTo>
                  <a:cubicBezTo>
                    <a:pt x="62" y="63"/>
                    <a:pt x="64" y="58"/>
                    <a:pt x="65" y="53"/>
                  </a:cubicBezTo>
                  <a:cubicBezTo>
                    <a:pt x="65" y="51"/>
                    <a:pt x="65" y="50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47"/>
                    <a:pt x="51" y="47"/>
                    <a:pt x="51" y="47"/>
                  </a:cubicBez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auto">
            <a:xfrm>
              <a:off x="8828088" y="777875"/>
              <a:ext cx="209550" cy="234950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42" y="17"/>
                </a:cxn>
                <a:cxn ang="0">
                  <a:pos x="40" y="32"/>
                </a:cxn>
                <a:cxn ang="0">
                  <a:pos x="24" y="36"/>
                </a:cxn>
                <a:cxn ang="0">
                  <a:pos x="45" y="72"/>
                </a:cxn>
                <a:cxn ang="0">
                  <a:pos x="66" y="72"/>
                </a:cxn>
                <a:cxn ang="0">
                  <a:pos x="47" y="40"/>
                </a:cxn>
                <a:cxn ang="0">
                  <a:pos x="63" y="19"/>
                </a:cxn>
                <a:cxn ang="0">
                  <a:pos x="39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21" y="72"/>
                </a:cxn>
                <a:cxn ang="0">
                  <a:pos x="21" y="10"/>
                </a:cxn>
              </a:cxnLst>
              <a:rect l="0" t="0" r="r" b="b"/>
              <a:pathLst>
                <a:path w="66" h="72">
                  <a:moveTo>
                    <a:pt x="21" y="10"/>
                  </a:moveTo>
                  <a:cubicBezTo>
                    <a:pt x="30" y="10"/>
                    <a:pt x="39" y="9"/>
                    <a:pt x="42" y="17"/>
                  </a:cubicBezTo>
                  <a:cubicBezTo>
                    <a:pt x="44" y="21"/>
                    <a:pt x="44" y="28"/>
                    <a:pt x="40" y="32"/>
                  </a:cubicBezTo>
                  <a:cubicBezTo>
                    <a:pt x="36" y="36"/>
                    <a:pt x="30" y="36"/>
                    <a:pt x="24" y="3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9" y="37"/>
                    <a:pt x="64" y="31"/>
                    <a:pt x="63" y="19"/>
                  </a:cubicBezTo>
                  <a:cubicBezTo>
                    <a:pt x="63" y="7"/>
                    <a:pt x="52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10"/>
                    <a:pt x="21" y="10"/>
                    <a:pt x="21" y="10"/>
                  </a:cubicBez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8239125" y="777875"/>
              <a:ext cx="238125" cy="234950"/>
            </a:xfrm>
            <a:custGeom>
              <a:avLst/>
              <a:gdLst/>
              <a:ahLst/>
              <a:cxnLst>
                <a:cxn ang="0">
                  <a:pos x="150" y="148"/>
                </a:cxn>
                <a:cxn ang="0">
                  <a:pos x="90" y="0"/>
                </a:cxn>
                <a:cxn ang="0">
                  <a:pos x="58" y="0"/>
                </a:cxn>
                <a:cxn ang="0">
                  <a:pos x="0" y="148"/>
                </a:cxn>
                <a:cxn ang="0">
                  <a:pos x="28" y="148"/>
                </a:cxn>
                <a:cxn ang="0">
                  <a:pos x="66" y="47"/>
                </a:cxn>
                <a:cxn ang="0">
                  <a:pos x="108" y="148"/>
                </a:cxn>
                <a:cxn ang="0">
                  <a:pos x="150" y="148"/>
                </a:cxn>
                <a:cxn ang="0">
                  <a:pos x="150" y="148"/>
                </a:cxn>
              </a:cxnLst>
              <a:rect l="0" t="0" r="r" b="b"/>
              <a:pathLst>
                <a:path w="150" h="148">
                  <a:moveTo>
                    <a:pt x="150" y="148"/>
                  </a:moveTo>
                  <a:lnTo>
                    <a:pt x="90" y="0"/>
                  </a:lnTo>
                  <a:lnTo>
                    <a:pt x="58" y="0"/>
                  </a:lnTo>
                  <a:lnTo>
                    <a:pt x="0" y="148"/>
                  </a:lnTo>
                  <a:lnTo>
                    <a:pt x="28" y="148"/>
                  </a:lnTo>
                  <a:lnTo>
                    <a:pt x="66" y="47"/>
                  </a:lnTo>
                  <a:lnTo>
                    <a:pt x="108" y="148"/>
                  </a:lnTo>
                  <a:lnTo>
                    <a:pt x="150" y="148"/>
                  </a:lnTo>
                  <a:lnTo>
                    <a:pt x="150" y="148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8410575" y="777875"/>
              <a:ext cx="163512" cy="23495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0" y="0"/>
                </a:cxn>
                <a:cxn ang="0">
                  <a:pos x="0" y="25"/>
                </a:cxn>
                <a:cxn ang="0">
                  <a:pos x="14" y="62"/>
                </a:cxn>
                <a:cxn ang="0">
                  <a:pos x="20" y="47"/>
                </a:cxn>
                <a:cxn ang="0">
                  <a:pos x="58" y="148"/>
                </a:cxn>
                <a:cxn ang="0">
                  <a:pos x="103" y="148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103" h="148">
                  <a:moveTo>
                    <a:pt x="44" y="0"/>
                  </a:moveTo>
                  <a:lnTo>
                    <a:pt x="10" y="0"/>
                  </a:lnTo>
                  <a:lnTo>
                    <a:pt x="0" y="25"/>
                  </a:lnTo>
                  <a:lnTo>
                    <a:pt x="14" y="62"/>
                  </a:lnTo>
                  <a:lnTo>
                    <a:pt x="20" y="47"/>
                  </a:lnTo>
                  <a:lnTo>
                    <a:pt x="58" y="148"/>
                  </a:lnTo>
                  <a:lnTo>
                    <a:pt x="103" y="148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8331200" y="931863"/>
              <a:ext cx="53975" cy="809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51"/>
                </a:cxn>
                <a:cxn ang="0">
                  <a:pos x="26" y="51"/>
                </a:cxn>
                <a:cxn ang="0">
                  <a:pos x="34" y="3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34" h="51">
                  <a:moveTo>
                    <a:pt x="20" y="0"/>
                  </a:moveTo>
                  <a:lnTo>
                    <a:pt x="0" y="51"/>
                  </a:lnTo>
                  <a:lnTo>
                    <a:pt x="26" y="51"/>
                  </a:lnTo>
                  <a:lnTo>
                    <a:pt x="34" y="3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2223"/>
              <a:endParaRPr lang="en-GB" sz="19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74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77864" y="4018808"/>
            <a:ext cx="7959494" cy="94863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52"/>
              </a:spcBef>
              <a:spcAft>
                <a:spcPts val="1052"/>
              </a:spcAft>
              <a:def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0" marR="0" lvl="0" indent="0" algn="l" defTabSz="10073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Enter your title here</a:t>
            </a:r>
            <a:endParaRPr lang="en-GB" dirty="0"/>
          </a:p>
        </p:txBody>
      </p:sp>
      <p:grpSp>
        <p:nvGrpSpPr>
          <p:cNvPr id="12" name="Group 52"/>
          <p:cNvGrpSpPr>
            <a:grpSpLocks/>
          </p:cNvGrpSpPr>
          <p:nvPr userDrawn="1"/>
        </p:nvGrpSpPr>
        <p:grpSpPr bwMode="auto">
          <a:xfrm>
            <a:off x="0" y="3652860"/>
            <a:ext cx="10080625" cy="127772"/>
            <a:chOff x="0" y="1474"/>
            <a:chExt cx="5760" cy="73"/>
          </a:xfrm>
        </p:grpSpPr>
        <p:sp>
          <p:nvSpPr>
            <p:cNvPr id="13" name="Rectangle 53"/>
            <p:cNvSpPr>
              <a:spLocks noChangeArrowheads="1"/>
            </p:cNvSpPr>
            <p:nvPr userDrawn="1"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solidFill>
              <a:srgbClr val="CA242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62223">
                <a:defRPr/>
              </a:pPr>
              <a:endParaRPr lang="ja-JP" altLang="en-US" sz="19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54"/>
            <p:cNvSpPr>
              <a:spLocks noChangeArrowheads="1"/>
            </p:cNvSpPr>
            <p:nvPr userDrawn="1"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solidFill>
              <a:srgbClr val="73737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62223">
                <a:defRPr/>
              </a:pPr>
              <a:endParaRPr lang="ja-JP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77864" y="5046998"/>
            <a:ext cx="7959494" cy="559653"/>
          </a:xfrm>
          <a:prstGeom prst="rect">
            <a:avLst/>
          </a:prstGeom>
        </p:spPr>
        <p:txBody>
          <a:bodyPr lIns="0" tIns="75766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9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1052"/>
              </a:spcBef>
              <a:spcAft>
                <a:spcPts val="1052"/>
              </a:spcAft>
              <a:buClr>
                <a:srgbClr val="CC3300"/>
              </a:buClr>
            </a:pPr>
            <a:r>
              <a:rPr lang="en-US" dirty="0" smtClean="0"/>
              <a:t>Enter your subtitle here</a:t>
            </a:r>
            <a:endParaRPr lang="en-GB" dirty="0"/>
          </a:p>
        </p:txBody>
      </p:sp>
      <p:pic>
        <p:nvPicPr>
          <p:cNvPr id="20" name="Picture 19" descr="NOMURA.WMF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31435" y="3222290"/>
            <a:ext cx="1538654" cy="2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17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77864" y="4018808"/>
            <a:ext cx="7959494" cy="94863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52"/>
              </a:spcBef>
              <a:spcAft>
                <a:spcPts val="1052"/>
              </a:spcAft>
              <a:defRPr kumimoji="0" lang="en-GB" sz="2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0" marR="0" lvl="0" indent="0" algn="l" defTabSz="10073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Enter your title here</a:t>
            </a:r>
            <a:endParaRPr lang="en-GB" dirty="0"/>
          </a:p>
        </p:txBody>
      </p:sp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0" y="3652860"/>
            <a:ext cx="10080625" cy="127772"/>
            <a:chOff x="0" y="1474"/>
            <a:chExt cx="5760" cy="73"/>
          </a:xfrm>
        </p:grpSpPr>
        <p:sp>
          <p:nvSpPr>
            <p:cNvPr id="8" name="Rectangle 53"/>
            <p:cNvSpPr>
              <a:spLocks noChangeArrowheads="1"/>
            </p:cNvSpPr>
            <p:nvPr userDrawn="1"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solidFill>
              <a:srgbClr val="CA242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62223">
                <a:defRPr/>
              </a:pPr>
              <a:endParaRPr lang="ja-JP" altLang="en-US" sz="19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 userDrawn="1"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solidFill>
              <a:srgbClr val="73737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62223">
                <a:defRPr/>
              </a:pPr>
              <a:endParaRPr lang="ja-JP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77864" y="5046998"/>
            <a:ext cx="7959494" cy="559653"/>
          </a:xfrm>
          <a:prstGeom prst="rect">
            <a:avLst/>
          </a:prstGeom>
        </p:spPr>
        <p:txBody>
          <a:bodyPr lIns="0" tIns="75766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9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1052"/>
              </a:spcBef>
              <a:spcAft>
                <a:spcPts val="1052"/>
              </a:spcAft>
              <a:buClr>
                <a:srgbClr val="CC3300"/>
              </a:buClr>
            </a:pPr>
            <a:r>
              <a:rPr lang="en-US" dirty="0" smtClean="0"/>
              <a:t>Enter your subtitle here</a:t>
            </a:r>
            <a:endParaRPr lang="en-GB" dirty="0"/>
          </a:p>
        </p:txBody>
      </p:sp>
      <p:pic>
        <p:nvPicPr>
          <p:cNvPr id="12" name="Picture 11" descr="NOMURA.WMF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31435" y="3222290"/>
            <a:ext cx="1538654" cy="2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40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71096" y="257830"/>
            <a:ext cx="7326923" cy="631098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defTabSz="962223">
              <a:lnSpc>
                <a:spcPct val="120000"/>
              </a:lnSpc>
            </a:pPr>
            <a:r>
              <a:rPr lang="en-GB" sz="1900" b="1" dirty="0" smtClean="0">
                <a:solidFill>
                  <a:srgbClr val="000000"/>
                </a:solidFill>
                <a:ea typeface="MS PGothic" pitchFamily="34" charset="-128"/>
              </a:rPr>
              <a:t>Table of contents</a:t>
            </a:r>
            <a:endParaRPr lang="en-GB" sz="1900" b="1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96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196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B1F92669-E9AC-495A-9485-4D654D029480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GB" dirty="0" smtClean="0"/>
              <a:t>Source / Disclaimer / Annotations: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1096" y="1877279"/>
            <a:ext cx="9535990" cy="526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8189" rIns="49248" bIns="68189"/>
          <a:lstStyle>
            <a:lvl1pPr marL="0" indent="0" algn="l" defTabSz="858445" rtl="0" fontAlgn="base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SzPct val="150000"/>
              <a:buFontTx/>
              <a:buNone/>
              <a:tabLst/>
              <a:defRPr lang="en-US" sz="13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fontAlgn="base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lang="en-US" sz="13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5869" indent="-187099" algn="l" defTabSz="858445" rtl="0" fontAlgn="base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SzPts val="1200"/>
              <a:buFont typeface="Arial" pitchFamily="34" charset="0"/>
              <a:buChar char="–"/>
              <a:defRPr lang="en-US" sz="13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64638" indent="-188770" algn="l" defTabSz="858445" rtl="0" fontAlgn="base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SzPts val="1200"/>
              <a:buFont typeface="Symbol"/>
              <a:buChar char="-"/>
              <a:defRPr lang="en-US" sz="13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fontAlgn="base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SzPts val="1200"/>
              <a:buFont typeface="Symbol"/>
              <a:buChar char="-"/>
              <a:defRPr lang="en-GB" sz="13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6" y="65316"/>
            <a:ext cx="7326923" cy="8240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7330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8929-B47F-4693-B1D9-8660EE0C5325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546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1096" y="2095720"/>
            <a:ext cx="9535990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fontAlgn="base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SzPct val="150000"/>
              <a:buFontTx/>
              <a:buNone/>
              <a:tabLst/>
              <a:defRPr lang="en-US" sz="13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fontAlgn="base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lang="en-US" sz="13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5869" indent="-187099" algn="l" defTabSz="858445" rtl="0" fontAlgn="base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SzPts val="1200"/>
              <a:buFont typeface="Arial" pitchFamily="34" charset="0"/>
              <a:buChar char="–"/>
              <a:defRPr lang="en-US" sz="13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64638" indent="-188770" algn="l" defTabSz="858445" rtl="0" fontAlgn="base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SzPts val="1200"/>
              <a:buFont typeface="Symbol"/>
              <a:buChar char="-"/>
              <a:defRPr lang="en-US" sz="13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fontAlgn="base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SzPts val="1200"/>
              <a:buFont typeface="Symbol"/>
              <a:buChar char="-"/>
              <a:defRPr lang="en-GB" sz="13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3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1096" y="2095721"/>
            <a:ext cx="4692894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110529" y="2095721"/>
            <a:ext cx="4692894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0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110553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291967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271096" y="2095720"/>
            <a:ext cx="9535990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271096" y="4747123"/>
            <a:ext cx="9535990" cy="240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8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271096" y="4511580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3446196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271096" y="3887971"/>
            <a:ext cx="9535990" cy="151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0" hasCustomPrompt="1"/>
          </p:nvPr>
        </p:nvSpPr>
        <p:spPr>
          <a:xfrm>
            <a:off x="271096" y="5669549"/>
            <a:ext cx="9535990" cy="15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0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271096" y="2095720"/>
            <a:ext cx="9535990" cy="151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6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271096" y="3651276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271096" y="5436996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2998982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6" y="63507"/>
            <a:ext cx="7326923" cy="8255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4027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1096" y="2095720"/>
            <a:ext cx="4692894" cy="15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114192" y="2095720"/>
            <a:ext cx="4692894" cy="15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43" hasCustomPrompt="1"/>
          </p:nvPr>
        </p:nvSpPr>
        <p:spPr>
          <a:xfrm>
            <a:off x="271096" y="3887267"/>
            <a:ext cx="4692894" cy="15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5114192" y="3887267"/>
            <a:ext cx="4692894" cy="15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271096" y="5682481"/>
            <a:ext cx="4692894" cy="15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5114192" y="5682481"/>
            <a:ext cx="4692894" cy="15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 hasCustomPrompt="1"/>
          </p:nvPr>
        </p:nvSpPr>
        <p:spPr>
          <a:xfrm>
            <a:off x="271096" y="3651276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 hasCustomPrompt="1"/>
          </p:nvPr>
        </p:nvSpPr>
        <p:spPr>
          <a:xfrm>
            <a:off x="271096" y="5450438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 hasCustomPrompt="1"/>
          </p:nvPr>
        </p:nvSpPr>
        <p:spPr>
          <a:xfrm>
            <a:off x="5114779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 hasCustomPrompt="1"/>
          </p:nvPr>
        </p:nvSpPr>
        <p:spPr>
          <a:xfrm>
            <a:off x="5114779" y="3651276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 hasCustomPrompt="1"/>
          </p:nvPr>
        </p:nvSpPr>
        <p:spPr>
          <a:xfrm>
            <a:off x="5114779" y="5450438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3008760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271096" y="2095720"/>
            <a:ext cx="3077308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6722452" y="2095721"/>
            <a:ext cx="3077308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3500437" y="2095720"/>
            <a:ext cx="3077308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6" y="63507"/>
            <a:ext cx="7326923" cy="8255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3501512" y="1856763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 hasCustomPrompt="1"/>
          </p:nvPr>
        </p:nvSpPr>
        <p:spPr>
          <a:xfrm>
            <a:off x="6721882" y="1856763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1793868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271096" y="2095719"/>
            <a:ext cx="3077308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6722452" y="2095719"/>
            <a:ext cx="3077308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3500437" y="2095719"/>
            <a:ext cx="3077308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271096" y="4768352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6722452" y="4768352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500437" y="4768352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3501512" y="1856763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 hasCustomPrompt="1"/>
          </p:nvPr>
        </p:nvSpPr>
        <p:spPr>
          <a:xfrm>
            <a:off x="6721882" y="1856763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 hasCustomPrompt="1"/>
          </p:nvPr>
        </p:nvSpPr>
        <p:spPr>
          <a:xfrm>
            <a:off x="271096" y="4538465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3501512" y="4538465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 hasCustomPrompt="1"/>
          </p:nvPr>
        </p:nvSpPr>
        <p:spPr>
          <a:xfrm>
            <a:off x="6721882" y="4538465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358063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1096" y="2095720"/>
            <a:ext cx="4692894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106866" y="2095720"/>
            <a:ext cx="4692894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271096" y="4765283"/>
            <a:ext cx="4692894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5106866" y="4765283"/>
            <a:ext cx="4692894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105530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71096" y="4532804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105530" y="4532804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2083775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271096" y="2095720"/>
            <a:ext cx="6308041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6726115" y="2095720"/>
            <a:ext cx="3077308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6308481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 hasCustomPrompt="1"/>
          </p:nvPr>
        </p:nvSpPr>
        <p:spPr>
          <a:xfrm>
            <a:off x="6725692" y="1856763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1619381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3502269" y="2095720"/>
            <a:ext cx="6308041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271096" y="2095720"/>
            <a:ext cx="3077308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 hasCustomPrompt="1"/>
          </p:nvPr>
        </p:nvSpPr>
        <p:spPr>
          <a:xfrm>
            <a:off x="3501488" y="1856763"/>
            <a:ext cx="6308481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130107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300" y="4858812"/>
            <a:ext cx="8568531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00" y="3204786"/>
            <a:ext cx="8568531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4EF8-EA46-4EDB-B9E2-45451C84001B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45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3502269" y="2095719"/>
            <a:ext cx="6308041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271096" y="2095719"/>
            <a:ext cx="3077308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3502269" y="4751992"/>
            <a:ext cx="6308041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271096" y="4751992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 hasCustomPrompt="1"/>
          </p:nvPr>
        </p:nvSpPr>
        <p:spPr>
          <a:xfrm>
            <a:off x="3501488" y="1856763"/>
            <a:ext cx="6308481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 hasCustomPrompt="1"/>
          </p:nvPr>
        </p:nvSpPr>
        <p:spPr>
          <a:xfrm>
            <a:off x="271096" y="4539726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3501488" y="4539726"/>
            <a:ext cx="6308481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1345229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278423" y="2095719"/>
            <a:ext cx="6308041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6726115" y="2095719"/>
            <a:ext cx="3077308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38" hasCustomPrompt="1"/>
          </p:nvPr>
        </p:nvSpPr>
        <p:spPr>
          <a:xfrm>
            <a:off x="278423" y="4783829"/>
            <a:ext cx="6308041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6726115" y="4783829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ph type="body" idx="40" hasCustomPrompt="1"/>
          </p:nvPr>
        </p:nvSpPr>
        <p:spPr>
          <a:xfrm>
            <a:off x="277283" y="1856763"/>
            <a:ext cx="6308481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25692" y="1856763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 hasCustomPrompt="1"/>
          </p:nvPr>
        </p:nvSpPr>
        <p:spPr>
          <a:xfrm>
            <a:off x="277283" y="4534220"/>
            <a:ext cx="6308481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6725692" y="4534220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3654772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271096" y="2095719"/>
            <a:ext cx="2271346" cy="50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2688981" y="2095719"/>
            <a:ext cx="2271346" cy="50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5114192" y="2095719"/>
            <a:ext cx="2271346" cy="50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7532077" y="2095719"/>
            <a:ext cx="2271346" cy="50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 hasCustomPrompt="1"/>
          </p:nvPr>
        </p:nvSpPr>
        <p:spPr>
          <a:xfrm>
            <a:off x="2688077" y="1856763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 hasCustomPrompt="1"/>
          </p:nvPr>
        </p:nvSpPr>
        <p:spPr>
          <a:xfrm>
            <a:off x="5114192" y="1856763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 hasCustomPrompt="1"/>
          </p:nvPr>
        </p:nvSpPr>
        <p:spPr>
          <a:xfrm>
            <a:off x="7532077" y="1856763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817617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271096" y="2095719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2688981" y="2095719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5114192" y="2095719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7532077" y="2095719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271096" y="4751992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2688981" y="4751992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5114192" y="4751992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7532077" y="4751992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3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 hasCustomPrompt="1"/>
          </p:nvPr>
        </p:nvSpPr>
        <p:spPr>
          <a:xfrm>
            <a:off x="2688077" y="1856763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 hasCustomPrompt="1"/>
          </p:nvPr>
        </p:nvSpPr>
        <p:spPr>
          <a:xfrm>
            <a:off x="5114192" y="1856763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 hasCustomPrompt="1"/>
          </p:nvPr>
        </p:nvSpPr>
        <p:spPr>
          <a:xfrm>
            <a:off x="7532077" y="1856763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 hasCustomPrompt="1"/>
          </p:nvPr>
        </p:nvSpPr>
        <p:spPr>
          <a:xfrm>
            <a:off x="271096" y="4525022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 hasCustomPrompt="1"/>
          </p:nvPr>
        </p:nvSpPr>
        <p:spPr>
          <a:xfrm>
            <a:off x="2688077" y="4525022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 hasCustomPrompt="1"/>
          </p:nvPr>
        </p:nvSpPr>
        <p:spPr>
          <a:xfrm>
            <a:off x="5114192" y="4525022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 hasCustomPrompt="1"/>
          </p:nvPr>
        </p:nvSpPr>
        <p:spPr>
          <a:xfrm>
            <a:off x="7532077" y="4525022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3203370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114192" y="2095720"/>
            <a:ext cx="4692894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5114192" y="4744059"/>
            <a:ext cx="4692894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1096" y="2095721"/>
            <a:ext cx="4692894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114192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5114192" y="4511580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3569248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1096" y="2095720"/>
            <a:ext cx="4692894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271096" y="4744059"/>
            <a:ext cx="4692894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114192" y="2095721"/>
            <a:ext cx="4692894" cy="50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105530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71096" y="4512841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659819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dirty="0" smtClean="0"/>
              <a:t>Source / Disclaimer / Annotations: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271096" y="4744059"/>
            <a:ext cx="4692894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5106866" y="4744059"/>
            <a:ext cx="4692894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271096" y="2095720"/>
            <a:ext cx="9535990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271096" y="4511580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105530" y="4511580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383333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1096" y="2095720"/>
            <a:ext cx="4692894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114192" y="2095720"/>
            <a:ext cx="4692894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271096" y="4760216"/>
            <a:ext cx="9535990" cy="240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4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271096" y="4525022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5112882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18849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271096" y="2095720"/>
            <a:ext cx="9535990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271096" y="4756205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6726115" y="4756205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500437" y="4756205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271096" y="4525022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 hasCustomPrompt="1"/>
          </p:nvPr>
        </p:nvSpPr>
        <p:spPr>
          <a:xfrm>
            <a:off x="3502269" y="4525022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 hasCustomPrompt="1"/>
          </p:nvPr>
        </p:nvSpPr>
        <p:spPr>
          <a:xfrm>
            <a:off x="6726571" y="4525022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1784806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271096" y="2095720"/>
            <a:ext cx="9535990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271096" y="4751992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2696308" y="4751992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5114192" y="4751992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7532077" y="4751992"/>
            <a:ext cx="2271346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 hasCustomPrompt="1"/>
          </p:nvPr>
        </p:nvSpPr>
        <p:spPr>
          <a:xfrm>
            <a:off x="271096" y="4525022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 hasCustomPrompt="1"/>
          </p:nvPr>
        </p:nvSpPr>
        <p:spPr>
          <a:xfrm>
            <a:off x="2696308" y="4525022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 hasCustomPrompt="1"/>
          </p:nvPr>
        </p:nvSpPr>
        <p:spPr>
          <a:xfrm>
            <a:off x="5112475" y="4525022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 hasCustomPrompt="1"/>
          </p:nvPr>
        </p:nvSpPr>
        <p:spPr>
          <a:xfrm>
            <a:off x="7532077" y="4525022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9826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031" y="1764295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4318" y="1764295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C8AD-2279-4B73-B249-B18DA4758CF1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588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271096" y="2095720"/>
            <a:ext cx="4692894" cy="509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5108795" y="2095720"/>
            <a:ext cx="4692894" cy="14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108795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5108795" y="3921740"/>
            <a:ext cx="4692894" cy="14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108795" y="368278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5108795" y="5747759"/>
            <a:ext cx="4692894" cy="14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5108795" y="5508802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1626000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half" idx="27" hasCustomPrompt="1"/>
          </p:nvPr>
        </p:nvSpPr>
        <p:spPr>
          <a:xfrm>
            <a:off x="277283" y="2095720"/>
            <a:ext cx="4692894" cy="14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277283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277283" y="3921740"/>
            <a:ext cx="4692894" cy="14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277283" y="368278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 hasCustomPrompt="1"/>
          </p:nvPr>
        </p:nvSpPr>
        <p:spPr>
          <a:xfrm>
            <a:off x="277283" y="5747759"/>
            <a:ext cx="4692894" cy="14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277283" y="5508802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5113590" y="2095720"/>
            <a:ext cx="4692894" cy="509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13590" y="1856763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1528565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271096" y="2095719"/>
            <a:ext cx="9535990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271096" y="4768352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6726115" y="4768352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500437" y="4768352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 hasCustomPrompt="1"/>
          </p:nvPr>
        </p:nvSpPr>
        <p:spPr>
          <a:xfrm>
            <a:off x="271096" y="4538465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3501512" y="4538465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 hasCustomPrompt="1"/>
          </p:nvPr>
        </p:nvSpPr>
        <p:spPr>
          <a:xfrm>
            <a:off x="6726115" y="4538465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2488145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271096" y="2093815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6726115" y="2093815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500437" y="2093815"/>
            <a:ext cx="3077308" cy="24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44" hasCustomPrompt="1"/>
          </p:nvPr>
        </p:nvSpPr>
        <p:spPr>
          <a:xfrm>
            <a:off x="271096" y="1857570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3501512" y="1857570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 hasCustomPrompt="1"/>
          </p:nvPr>
        </p:nvSpPr>
        <p:spPr>
          <a:xfrm>
            <a:off x="6726115" y="1857570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271096" y="4797789"/>
            <a:ext cx="9535990" cy="23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4558833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1118415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277283" y="5098706"/>
            <a:ext cx="4692894" cy="1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5105187" y="5098706"/>
            <a:ext cx="4692894" cy="1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 hasCustomPrompt="1"/>
          </p:nvPr>
        </p:nvSpPr>
        <p:spPr>
          <a:xfrm>
            <a:off x="277283" y="2430965"/>
            <a:ext cx="4692894" cy="1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33" hasCustomPrompt="1"/>
          </p:nvPr>
        </p:nvSpPr>
        <p:spPr>
          <a:xfrm>
            <a:off x="5105187" y="2430965"/>
            <a:ext cx="4692894" cy="1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8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271096" y="4511580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277283" y="2192815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106866" y="2192815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277283" y="4858395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5106866" y="4858395"/>
            <a:ext cx="4692894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2229357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271096" y="2411384"/>
            <a:ext cx="3077308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6726115" y="2411384"/>
            <a:ext cx="3077308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3500437" y="2411384"/>
            <a:ext cx="3077308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5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 hasCustomPrompt="1"/>
          </p:nvPr>
        </p:nvSpPr>
        <p:spPr>
          <a:xfrm>
            <a:off x="271096" y="2181496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3501512" y="2181496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 hasCustomPrompt="1"/>
          </p:nvPr>
        </p:nvSpPr>
        <p:spPr>
          <a:xfrm>
            <a:off x="6726115" y="2181496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271096" y="5130519"/>
            <a:ext cx="3077308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6726115" y="5130519"/>
            <a:ext cx="3077308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3500437" y="5130519"/>
            <a:ext cx="3077308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50" hasCustomPrompt="1"/>
          </p:nvPr>
        </p:nvSpPr>
        <p:spPr>
          <a:xfrm>
            <a:off x="271096" y="4575898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 hasCustomPrompt="1"/>
          </p:nvPr>
        </p:nvSpPr>
        <p:spPr>
          <a:xfrm>
            <a:off x="271096" y="4900631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 hasCustomPrompt="1"/>
          </p:nvPr>
        </p:nvSpPr>
        <p:spPr>
          <a:xfrm>
            <a:off x="3501512" y="4900631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 hasCustomPrompt="1"/>
          </p:nvPr>
        </p:nvSpPr>
        <p:spPr>
          <a:xfrm>
            <a:off x="6726115" y="4900631"/>
            <a:ext cx="3077308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3554451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 hasCustomPrompt="1"/>
          </p:nvPr>
        </p:nvSpPr>
        <p:spPr>
          <a:xfrm>
            <a:off x="271096" y="2409962"/>
            <a:ext cx="2271346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54" hasCustomPrompt="1"/>
          </p:nvPr>
        </p:nvSpPr>
        <p:spPr>
          <a:xfrm>
            <a:off x="2696308" y="2409962"/>
            <a:ext cx="2271346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55" hasCustomPrompt="1"/>
          </p:nvPr>
        </p:nvSpPr>
        <p:spPr>
          <a:xfrm>
            <a:off x="5114192" y="2409962"/>
            <a:ext cx="2271346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56" hasCustomPrompt="1"/>
          </p:nvPr>
        </p:nvSpPr>
        <p:spPr>
          <a:xfrm>
            <a:off x="7532077" y="2409962"/>
            <a:ext cx="2271346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18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096" y="1856763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 hasCustomPrompt="1"/>
          </p:nvPr>
        </p:nvSpPr>
        <p:spPr>
          <a:xfrm>
            <a:off x="271096" y="2182991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 hasCustomPrompt="1"/>
          </p:nvPr>
        </p:nvSpPr>
        <p:spPr>
          <a:xfrm>
            <a:off x="2696308" y="2182991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 hasCustomPrompt="1"/>
          </p:nvPr>
        </p:nvSpPr>
        <p:spPr>
          <a:xfrm>
            <a:off x="5112475" y="2182991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 hasCustomPrompt="1"/>
          </p:nvPr>
        </p:nvSpPr>
        <p:spPr>
          <a:xfrm>
            <a:off x="7532077" y="2182991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 hasCustomPrompt="1"/>
          </p:nvPr>
        </p:nvSpPr>
        <p:spPr>
          <a:xfrm>
            <a:off x="271096" y="5048359"/>
            <a:ext cx="2271346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62" hasCustomPrompt="1"/>
          </p:nvPr>
        </p:nvSpPr>
        <p:spPr>
          <a:xfrm>
            <a:off x="2696308" y="5048359"/>
            <a:ext cx="2271346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63" hasCustomPrompt="1"/>
          </p:nvPr>
        </p:nvSpPr>
        <p:spPr>
          <a:xfrm>
            <a:off x="5114192" y="5048359"/>
            <a:ext cx="2271346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64" hasCustomPrompt="1"/>
          </p:nvPr>
        </p:nvSpPr>
        <p:spPr>
          <a:xfrm>
            <a:off x="7532077" y="5048359"/>
            <a:ext cx="2271346" cy="1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3648" rIns="49248" bIns="68189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None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88770" indent="-18709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Wingdings"/>
              <a:buChar char="n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74198" indent="-185429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76332" indent="-200463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53408" indent="-175406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Font typeface="Symbol"/>
              <a:buChar char="-"/>
              <a:defRPr lang="en-GB" sz="11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65" hasCustomPrompt="1"/>
          </p:nvPr>
        </p:nvSpPr>
        <p:spPr>
          <a:xfrm>
            <a:off x="271096" y="4495161"/>
            <a:ext cx="9535990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7883" anchor="b" anchorCtr="0"/>
          <a:lstStyle>
            <a:lvl1pPr marL="0" indent="0" algn="l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3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 hasCustomPrompt="1"/>
          </p:nvPr>
        </p:nvSpPr>
        <p:spPr>
          <a:xfrm>
            <a:off x="271096" y="4821389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 hasCustomPrompt="1"/>
          </p:nvPr>
        </p:nvSpPr>
        <p:spPr>
          <a:xfrm>
            <a:off x="2696308" y="4821389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 hasCustomPrompt="1"/>
          </p:nvPr>
        </p:nvSpPr>
        <p:spPr>
          <a:xfrm>
            <a:off x="5112475" y="4821389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 hasCustomPrompt="1"/>
          </p:nvPr>
        </p:nvSpPr>
        <p:spPr>
          <a:xfrm>
            <a:off x="7532077" y="4821389"/>
            <a:ext cx="2271346" cy="23815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58445" rtl="0" eaLnBrk="1" fontAlgn="base" hangingPunct="1">
              <a:lnSpc>
                <a:spcPct val="120000"/>
              </a:lnSpc>
              <a:spcBef>
                <a:spcPts val="210"/>
              </a:spcBef>
              <a:spcAft>
                <a:spcPts val="210"/>
              </a:spcAft>
              <a:buClr>
                <a:schemeClr val="accent1"/>
              </a:buClr>
              <a:buNone/>
              <a:defRPr lang="en-US" sz="11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marL="0" lv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</a:pPr>
            <a:r>
              <a:rPr lang="en-US" dirty="0" smtClean="0"/>
              <a:t>Title bar</a:t>
            </a:r>
          </a:p>
        </p:txBody>
      </p:sp>
    </p:spTree>
    <p:extLst>
      <p:ext uri="{BB962C8B-B14F-4D97-AF65-F5344CB8AC3E}">
        <p14:creationId xmlns:p14="http://schemas.microsoft.com/office/powerpoint/2010/main" val="1238469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271095" y="64100"/>
            <a:ext cx="7326923" cy="824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1007328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9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71096" y="7194494"/>
            <a:ext cx="8719038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marL="240556" lvl="0" indent="-240556" algn="l" defTabSz="1007328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dirty="0" smtClean="0"/>
              <a:t>Source / Disclaimer / Annotations: 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1096" y="1325702"/>
            <a:ext cx="9535990" cy="472331"/>
          </a:xfrm>
          <a:prstGeom prst="rect">
            <a:avLst/>
          </a:prstGeom>
        </p:spPr>
        <p:txBody>
          <a:bodyPr lIns="0" tIns="0" rIns="0" bIns="0"/>
          <a:lstStyle>
            <a:lvl1pPr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5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 algn="l" defTabSz="1007328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</a:pPr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Subheading text (optional)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90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194494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/>
            <a:fld id="{F96A6800-FFF6-4ED7-8C1A-BE1D2596D2A3}" type="slidenum">
              <a:rPr lang="en-GB" smtClean="0">
                <a:solidFill>
                  <a:srgbClr val="737374"/>
                </a:solidFill>
              </a:rPr>
              <a:pPr algn="r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46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784856" y="7255637"/>
            <a:ext cx="2095500" cy="25402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619125" y="833139"/>
            <a:ext cx="9209942" cy="373102"/>
          </a:xfrm>
          <a:prstGeom prst="rect">
            <a:avLst/>
          </a:prstGeom>
        </p:spPr>
        <p:txBody>
          <a:bodyPr lIns="18941" tIns="48111" rIns="0" bIns="48111"/>
          <a:lstStyle>
            <a:lvl1pPr>
              <a:defRPr/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633779" y="7168315"/>
            <a:ext cx="8968154" cy="13495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/>
            </a:lvl1pPr>
          </a:lstStyle>
          <a:p>
            <a:pPr lvl="0"/>
            <a:r>
              <a:rPr lang="en-GB" dirty="0" smtClean="0"/>
              <a:t>Source: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096" y="1877279"/>
            <a:ext cx="9209942" cy="526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8189" rIns="49248" bIns="68189"/>
          <a:lstStyle>
            <a:lvl1pPr marL="0" indent="0" algn="l" defTabSz="858445" rtl="0" fontAlgn="base">
              <a:lnSpc>
                <a:spcPct val="100000"/>
              </a:lnSpc>
              <a:spcBef>
                <a:spcPts val="210"/>
              </a:spcBef>
              <a:spcAft>
                <a:spcPts val="210"/>
              </a:spcAft>
              <a:buSzPct val="150000"/>
              <a:buFontTx/>
              <a:buNone/>
              <a:tabLst/>
              <a:defRPr lang="en-US" sz="1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770" indent="-187099" algn="l" defTabSz="858445" rtl="0" fontAlgn="base">
              <a:lnSpc>
                <a:spcPct val="100000"/>
              </a:lnSpc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869" indent="-187099" algn="l" defTabSz="858445" rtl="0" fontAlgn="base">
              <a:lnSpc>
                <a:spcPct val="100000"/>
              </a:lnSpc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SzPts val="1200"/>
              <a:buFont typeface="Arial" pitchFamily="34" charset="0"/>
              <a:buChar char="–"/>
              <a:def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638" indent="-188770" algn="l" defTabSz="858445" rtl="0" fontAlgn="base">
              <a:lnSpc>
                <a:spcPct val="100000"/>
              </a:lnSpc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SzPts val="1200"/>
              <a:buFont typeface="Symbol"/>
              <a:buChar char="-"/>
              <a:defRPr lang="en-US" sz="1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3408" indent="-175406" algn="l" defTabSz="858445" rtl="0" fontAlgn="base">
              <a:lnSpc>
                <a:spcPct val="100000"/>
              </a:lnSpc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SzPts val="1200"/>
              <a:buFont typeface="Symbol"/>
              <a:buChar char="-"/>
              <a:defRPr lang="en-GB" sz="1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346" y="1421518"/>
            <a:ext cx="9212140" cy="373022"/>
          </a:xfrm>
          <a:prstGeom prst="rect">
            <a:avLst/>
          </a:prstGeom>
        </p:spPr>
        <p:txBody>
          <a:bodyPr lIns="28867" tIns="0" rIns="96222" bIns="19244"/>
          <a:lstStyle>
            <a:lvl1pPr>
              <a:spcBef>
                <a:spcPts val="0"/>
              </a:spcBef>
              <a:spcAft>
                <a:spcPts val="0"/>
              </a:spcAft>
              <a:defRPr b="1">
                <a:latin typeface="+mj-lt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Something</a:t>
            </a:r>
          </a:p>
        </p:txBody>
      </p:sp>
      <p:sp>
        <p:nvSpPr>
          <p:cNvPr id="4" name="Section Header Placeholder"/>
          <p:cNvSpPr>
            <a:spLocks noGrp="1"/>
          </p:cNvSpPr>
          <p:nvPr>
            <p:ph type="body" sz="quarter" idx="12" hasCustomPrompt="1"/>
          </p:nvPr>
        </p:nvSpPr>
        <p:spPr>
          <a:xfrm>
            <a:off x="153865" y="420732"/>
            <a:ext cx="4355856" cy="166705"/>
          </a:xfrm>
          <a:prstGeom prst="rect">
            <a:avLst/>
          </a:prstGeom>
        </p:spPr>
        <p:txBody>
          <a:bodyPr lIns="0" tIns="37883" rIns="109860" bIns="0" anchor="t" anchorCtr="0"/>
          <a:lstStyle>
            <a:lvl1pPr algn="l">
              <a:lnSpc>
                <a:spcPts val="94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Section Header (used to create Tab Pages and Table of Contents)</a:t>
            </a:r>
          </a:p>
        </p:txBody>
      </p:sp>
    </p:spTree>
    <p:extLst>
      <p:ext uri="{BB962C8B-B14F-4D97-AF65-F5344CB8AC3E}">
        <p14:creationId xmlns:p14="http://schemas.microsoft.com/office/powerpoint/2010/main" val="415263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692533"/>
            <a:ext cx="445402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031" y="2397901"/>
            <a:ext cx="445402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0818" y="1692533"/>
            <a:ext cx="4455776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0818" y="2397901"/>
            <a:ext cx="4455776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B535-851A-4536-BF48-3B89143E28D1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586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784856" y="7255637"/>
            <a:ext cx="2095500" cy="25402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r>
              <a:rPr lang="en-GB" dirty="0" smtClean="0">
                <a:solidFill>
                  <a:srgbClr val="73777A"/>
                </a:solidFill>
              </a:rPr>
              <a:t>Slide Number</a:t>
            </a:r>
            <a:endParaRPr lang="en-GB" dirty="0">
              <a:solidFill>
                <a:srgbClr val="73777A"/>
              </a:solidFill>
            </a:endParaRPr>
          </a:p>
        </p:txBody>
      </p:sp>
      <p:sp>
        <p:nvSpPr>
          <p:cNvPr id="6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619125" y="833139"/>
            <a:ext cx="9209942" cy="373102"/>
          </a:xfrm>
          <a:prstGeom prst="rect">
            <a:avLst/>
          </a:prstGeom>
        </p:spPr>
        <p:txBody>
          <a:bodyPr lIns="18941" tIns="48111" rIns="0" bIns="48111"/>
          <a:lstStyle>
            <a:lvl1pPr>
              <a:defRPr/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7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633779" y="7168315"/>
            <a:ext cx="8968154" cy="13495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/>
            </a:lvl1pPr>
          </a:lstStyle>
          <a:p>
            <a:pPr lvl="0"/>
            <a:r>
              <a:rPr lang="en-GB" dirty="0" smtClean="0"/>
              <a:t>Source: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096" y="1877279"/>
            <a:ext cx="9209942" cy="526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8189" rIns="49248" bIns="68189"/>
          <a:lstStyle>
            <a:lvl1pPr marL="0" indent="0" algn="l" defTabSz="858445" rtl="0" fontAlgn="base">
              <a:lnSpc>
                <a:spcPct val="100000"/>
              </a:lnSpc>
              <a:spcBef>
                <a:spcPts val="210"/>
              </a:spcBef>
              <a:spcAft>
                <a:spcPts val="210"/>
              </a:spcAft>
              <a:buSzPct val="150000"/>
              <a:buFontTx/>
              <a:buNone/>
              <a:tabLst/>
              <a:defRPr lang="en-US" sz="1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770" indent="-187099" algn="l" defTabSz="858445" rtl="0" fontAlgn="base">
              <a:lnSpc>
                <a:spcPct val="100000"/>
              </a:lnSpc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869" indent="-187099" algn="l" defTabSz="858445" rtl="0" fontAlgn="base">
              <a:lnSpc>
                <a:spcPct val="100000"/>
              </a:lnSpc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SzPts val="1200"/>
              <a:buFont typeface="Arial" pitchFamily="34" charset="0"/>
              <a:buChar char="–"/>
              <a:def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638" indent="-188770" algn="l" defTabSz="858445" rtl="0" fontAlgn="base">
              <a:lnSpc>
                <a:spcPct val="100000"/>
              </a:lnSpc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SzPts val="1200"/>
              <a:buFont typeface="Symbol"/>
              <a:buChar char="-"/>
              <a:defRPr lang="en-US" sz="1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3408" indent="-175406" algn="l" defTabSz="858445" rtl="0" fontAlgn="base">
              <a:lnSpc>
                <a:spcPct val="100000"/>
              </a:lnSpc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SzPts val="1200"/>
              <a:buFont typeface="Symbol"/>
              <a:buChar char="-"/>
              <a:defRPr lang="en-GB" sz="1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346" y="1421518"/>
            <a:ext cx="9212140" cy="373022"/>
          </a:xfrm>
          <a:prstGeom prst="rect">
            <a:avLst/>
          </a:prstGeom>
        </p:spPr>
        <p:txBody>
          <a:bodyPr lIns="28867" tIns="0" rIns="96222" bIns="19244"/>
          <a:lstStyle>
            <a:lvl1pPr>
              <a:spcBef>
                <a:spcPts val="0"/>
              </a:spcBef>
              <a:spcAft>
                <a:spcPts val="0"/>
              </a:spcAft>
              <a:defRPr b="1">
                <a:latin typeface="+mj-lt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Something</a:t>
            </a:r>
          </a:p>
        </p:txBody>
      </p:sp>
      <p:sp>
        <p:nvSpPr>
          <p:cNvPr id="4" name="Section Header Placeholder"/>
          <p:cNvSpPr>
            <a:spLocks noGrp="1"/>
          </p:cNvSpPr>
          <p:nvPr>
            <p:ph type="body" sz="quarter" idx="12" hasCustomPrompt="1"/>
          </p:nvPr>
        </p:nvSpPr>
        <p:spPr>
          <a:xfrm>
            <a:off x="153865" y="420732"/>
            <a:ext cx="4355856" cy="166705"/>
          </a:xfrm>
          <a:prstGeom prst="rect">
            <a:avLst/>
          </a:prstGeom>
        </p:spPr>
        <p:txBody>
          <a:bodyPr lIns="0" tIns="37883" rIns="109860" bIns="0" anchor="t" anchorCtr="0"/>
          <a:lstStyle>
            <a:lvl1pPr algn="l">
              <a:lnSpc>
                <a:spcPts val="94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Section Header (used to create Tab Pages and Table of Contents)</a:t>
            </a:r>
          </a:p>
        </p:txBody>
      </p:sp>
    </p:spTree>
    <p:extLst>
      <p:ext uri="{BB962C8B-B14F-4D97-AF65-F5344CB8AC3E}">
        <p14:creationId xmlns:p14="http://schemas.microsoft.com/office/powerpoint/2010/main" val="932477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041" y="833139"/>
            <a:ext cx="7713939" cy="372813"/>
          </a:xfrm>
          <a:prstGeom prst="rect">
            <a:avLst/>
          </a:prstGeom>
        </p:spPr>
        <p:txBody>
          <a:bodyPr lIns="96222" tIns="48111" rIns="96222" bIns="48111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7784856" y="7255637"/>
            <a:ext cx="2095500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bg2"/>
                </a:solidFill>
              </a:defRPr>
            </a:lvl1pPr>
          </a:lstStyle>
          <a:p>
            <a:pPr algn="r"/>
            <a:r>
              <a:rPr lang="en-GB" smtClean="0">
                <a:solidFill>
                  <a:srgbClr val="FFFFFF"/>
                </a:solidFill>
              </a:rPr>
              <a:t>Slide Number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11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737374"/>
                </a:solidFill>
              </a:rPr>
              <a:t>Slide Number</a:t>
            </a:r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19" name="Slide Header Placeholder"/>
          <p:cNvSpPr>
            <a:spLocks noGrp="1"/>
          </p:cNvSpPr>
          <p:nvPr>
            <p:ph type="title" hasCustomPrompt="1"/>
          </p:nvPr>
        </p:nvSpPr>
        <p:spPr>
          <a:xfrm>
            <a:off x="619125" y="833139"/>
            <a:ext cx="9209942" cy="373102"/>
          </a:xfrm>
          <a:prstGeom prst="rect">
            <a:avLst/>
          </a:prstGeom>
        </p:spPr>
        <p:txBody>
          <a:bodyPr lIns="18941" tIns="48111" rIns="0" bIns="48111"/>
          <a:lstStyle>
            <a:lvl1pPr>
              <a:defRPr/>
            </a:lvl1pPr>
          </a:lstStyle>
          <a:p>
            <a:r>
              <a:rPr lang="en-GB" dirty="0" smtClean="0"/>
              <a:t>Main text</a:t>
            </a:r>
            <a:endParaRPr lang="en-GB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096" y="2111597"/>
            <a:ext cx="4531702" cy="503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8189" rIns="49248" bIns="68189"/>
          <a:lstStyle>
            <a:lvl1pPr marL="0" indent="0" algn="l" defTabSz="858445" rtl="0" fontAlgn="base">
              <a:spcBef>
                <a:spcPts val="210"/>
              </a:spcBef>
              <a:spcAft>
                <a:spcPts val="210"/>
              </a:spcAft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770" indent="-187099" algn="l" defTabSz="858445" rtl="0" fontAlgn="base"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Font typeface="Wingdings"/>
              <a:buChar char="n"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4198" indent="-185429" algn="l" defTabSz="858445" rtl="0" fontAlgn="base"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Font typeface="Symbol"/>
              <a:buChar char="-"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332" indent="-200463" algn="l" defTabSz="858445" rtl="0" fontAlgn="base"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Font typeface="Symbol"/>
              <a:buChar char="-"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3408" indent="-175406" algn="l" defTabSz="858445" rtl="0" fontAlgn="base"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Font typeface="Symbol"/>
              <a:buChar char="-"/>
              <a:defRPr lang="en-GB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346" y="1421518"/>
            <a:ext cx="9212140" cy="373022"/>
          </a:xfrm>
          <a:prstGeom prst="rect">
            <a:avLst/>
          </a:prstGeom>
        </p:spPr>
        <p:txBody>
          <a:bodyPr lIns="28867" tIns="0" rIns="96222" bIns="19244"/>
          <a:lstStyle>
            <a:lvl1pPr>
              <a:spcBef>
                <a:spcPts val="0"/>
              </a:spcBef>
              <a:spcAft>
                <a:spcPts val="0"/>
              </a:spcAft>
              <a:defRPr b="1">
                <a:latin typeface="+mj-lt"/>
              </a:defRPr>
            </a:lvl1pPr>
          </a:lstStyle>
          <a:p>
            <a:pPr lvl="0"/>
            <a:r>
              <a:rPr lang="en-US" dirty="0" smtClean="0"/>
              <a:t>Subheading text (optional)</a:t>
            </a:r>
            <a:br>
              <a:rPr lang="en-US" dirty="0" smtClean="0"/>
            </a:br>
            <a:r>
              <a:rPr lang="en-US" dirty="0" smtClean="0"/>
              <a:t>Something</a:t>
            </a:r>
          </a:p>
        </p:txBody>
      </p:sp>
      <p:sp>
        <p:nvSpPr>
          <p:cNvPr id="11" name="Section Header Placeholder"/>
          <p:cNvSpPr>
            <a:spLocks noGrp="1"/>
          </p:cNvSpPr>
          <p:nvPr>
            <p:ph type="body" sz="quarter" idx="12" hasCustomPrompt="1"/>
          </p:nvPr>
        </p:nvSpPr>
        <p:spPr>
          <a:xfrm>
            <a:off x="153865" y="420732"/>
            <a:ext cx="4355856" cy="166705"/>
          </a:xfrm>
          <a:prstGeom prst="rect">
            <a:avLst/>
          </a:prstGeom>
        </p:spPr>
        <p:txBody>
          <a:bodyPr lIns="0" tIns="37883" rIns="109860" bIns="0" anchor="t" anchorCtr="0"/>
          <a:lstStyle>
            <a:lvl1pPr algn="l">
              <a:lnSpc>
                <a:spcPts val="947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Section Header (used to create Tab Pages and Table of Contents)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330337" y="2111597"/>
            <a:ext cx="4531702" cy="503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8189" rIns="49248" bIns="68189"/>
          <a:lstStyle>
            <a:lvl1pPr marL="0" indent="0" algn="l" defTabSz="858445" rtl="0" fontAlgn="base">
              <a:spcBef>
                <a:spcPts val="210"/>
              </a:spcBef>
              <a:spcAft>
                <a:spcPts val="210"/>
              </a:spcAft>
              <a:buNone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8770" indent="-187099" algn="l" defTabSz="858445" rtl="0" fontAlgn="base"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Font typeface="Wingdings"/>
              <a:buChar char="n"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4198" indent="-185429" algn="l" defTabSz="858445" rtl="0" fontAlgn="base"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Font typeface="Symbol"/>
              <a:buChar char="-"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332" indent="-200463" algn="l" defTabSz="858445" rtl="0" fontAlgn="base"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Font typeface="Symbol"/>
              <a:buChar char="-"/>
              <a:def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3408" indent="-175406" algn="l" defTabSz="858445" rtl="0" fontAlgn="base">
              <a:spcBef>
                <a:spcPts val="210"/>
              </a:spcBef>
              <a:spcAft>
                <a:spcPts val="210"/>
              </a:spcAft>
              <a:buClr>
                <a:schemeClr val="accent2"/>
              </a:buClr>
              <a:buFont typeface="Symbol"/>
              <a:buChar char="-"/>
              <a:defRPr lang="en-GB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Level 1</a:t>
            </a:r>
          </a:p>
          <a:p>
            <a:pPr lvl="2"/>
            <a:r>
              <a:rPr lang="en-GB" dirty="0" smtClean="0"/>
              <a:t>Level 2</a:t>
            </a:r>
          </a:p>
          <a:p>
            <a:pPr lvl="3"/>
            <a:r>
              <a:rPr lang="en-GB" dirty="0" smtClean="0"/>
              <a:t>Level 3</a:t>
            </a:r>
          </a:p>
          <a:p>
            <a:pPr lvl="4"/>
            <a:r>
              <a:rPr lang="en-GB" dirty="0" smtClean="0"/>
              <a:t>Level 4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2096" y="1873447"/>
            <a:ext cx="4531702" cy="2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0" rIns="0" bIns="18941" anchor="ctr" anchorCtr="1"/>
          <a:lstStyle>
            <a:lvl1pPr mar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lvl="0"/>
            <a:r>
              <a:rPr lang="en-US" dirty="0" smtClean="0"/>
              <a:t>Title bar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5330337" y="1873447"/>
            <a:ext cx="4531702" cy="2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0" rIns="0" bIns="18941" anchor="ctr" anchorCtr="1"/>
          <a:lstStyle>
            <a:lvl1pPr marL="0" indent="0" algn="l" defTabSz="85844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300" b="1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10003" indent="0">
              <a:buNone/>
              <a:defRPr sz="1800" b="1"/>
            </a:lvl2pPr>
            <a:lvl3pPr marL="820007" indent="0">
              <a:buNone/>
              <a:defRPr sz="1600" b="1"/>
            </a:lvl3pPr>
            <a:lvl4pPr marL="1230010" indent="0">
              <a:buNone/>
              <a:defRPr sz="1500" b="1"/>
            </a:lvl4pPr>
            <a:lvl5pPr marL="1640013" indent="0">
              <a:buNone/>
              <a:defRPr sz="1500" b="1"/>
            </a:lvl5pPr>
            <a:lvl6pPr marL="2050016" indent="0">
              <a:buNone/>
              <a:defRPr sz="1500" b="1"/>
            </a:lvl6pPr>
            <a:lvl7pPr marL="2460020" indent="0">
              <a:buNone/>
              <a:defRPr sz="1500" b="1"/>
            </a:lvl7pPr>
            <a:lvl8pPr marL="2870023" indent="0">
              <a:buNone/>
              <a:defRPr sz="1500" b="1"/>
            </a:lvl8pPr>
            <a:lvl9pPr marL="3280026" indent="0">
              <a:buNone/>
              <a:defRPr sz="1500" b="1"/>
            </a:lvl9pPr>
          </a:lstStyle>
          <a:p>
            <a:pPr lvl="0"/>
            <a:r>
              <a:rPr lang="en-US" dirty="0" smtClean="0"/>
              <a:t>Title bar</a:t>
            </a:r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633779" y="7168315"/>
            <a:ext cx="8968154" cy="13495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40556" indent="-240556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/>
            </a:lvl1pPr>
          </a:lstStyle>
          <a:p>
            <a:pPr lvl="0"/>
            <a:r>
              <a:rPr lang="en-GB" dirty="0" smtClean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5708212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227D-939D-4509-8F94-0E8D357925AA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26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6477-BD90-4392-98EA-8CDF62E60A46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47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2" y="301050"/>
            <a:ext cx="3316456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245" y="301051"/>
            <a:ext cx="5635349" cy="64533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032" y="1582265"/>
            <a:ext cx="331645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CEE2-5D73-4914-825B-C7EFE319A8F5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71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5873" y="5292884"/>
            <a:ext cx="6048375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5873" y="675613"/>
            <a:ext cx="6048375" cy="4536758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5873" y="5917739"/>
            <a:ext cx="6048375" cy="887398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41AD-A826-44AF-B862-3129EFDBBF63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44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image" Target="../media/image1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1260211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031" y="1764295"/>
            <a:ext cx="9072563" cy="4990084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031" y="7008171"/>
            <a:ext cx="2352146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237A-6CDD-4D7A-8E4A-BB2AC966E833}" type="datetime1">
              <a:rPr lang="es-ES" smtClean="0"/>
              <a:pPr/>
              <a:t>23/11/2020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214" y="7008171"/>
            <a:ext cx="3192198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448" y="7008171"/>
            <a:ext cx="2352146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7E5D-32FF-467F-8FDA-0EA1183B9A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37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3" r:id="rId12"/>
    <p:sldLayoutId id="2147483704" r:id="rId13"/>
  </p:sldLayoutIdLst>
  <p:hf hdr="0" ftr="0" dt="0"/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990135" y="7255637"/>
            <a:ext cx="809788" cy="254027"/>
          </a:xfrm>
          <a:prstGeom prst="rect">
            <a:avLst/>
          </a:prstGeom>
        </p:spPr>
        <p:txBody>
          <a:bodyPr lIns="0" tIns="0" rIns="18941" bIns="18941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algn="r" defTabSz="962223"/>
            <a:fld id="{B1F92669-E9AC-495A-9485-4D654D029480}" type="slidenum">
              <a:rPr lang="en-GB" smtClean="0">
                <a:solidFill>
                  <a:srgbClr val="737374"/>
                </a:solidFill>
              </a:rPr>
              <a:pPr algn="r" defTabSz="962223"/>
              <a:t>‹Nº›</a:t>
            </a:fld>
            <a:endParaRPr lang="en-GB" dirty="0">
              <a:solidFill>
                <a:srgbClr val="737374"/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952759"/>
            <a:ext cx="8458678" cy="119075"/>
          </a:xfrm>
          <a:prstGeom prst="rect">
            <a:avLst/>
          </a:prstGeom>
          <a:solidFill>
            <a:srgbClr val="CA242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6222" tIns="48111" rIns="96222" bIns="48111" anchor="ctr"/>
          <a:lstStyle/>
          <a:p>
            <a:pPr algn="ctr" defTabSz="962223">
              <a:defRPr/>
            </a:pPr>
            <a:endParaRPr kumimoji="1" lang="ja-JP" altLang="ja-JP" sz="19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458678" y="952759"/>
            <a:ext cx="1623563" cy="119075"/>
          </a:xfrm>
          <a:prstGeom prst="rect">
            <a:avLst/>
          </a:prstGeom>
          <a:solidFill>
            <a:srgbClr val="73737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6222" tIns="48111" rIns="96222" bIns="48111" anchor="ctr"/>
          <a:lstStyle/>
          <a:p>
            <a:pPr algn="ctr" defTabSz="962223">
              <a:defRPr/>
            </a:pPr>
            <a:endParaRPr kumimoji="1" lang="ja-JP" altLang="ja-JP" sz="1900">
              <a:solidFill>
                <a:srgbClr val="000000"/>
              </a:solidFill>
              <a:ea typeface="ＭＳ Ｐゴシック" pitchFamily="50" charset="-128"/>
            </a:endParaRPr>
          </a:p>
        </p:txBody>
      </p:sp>
      <p:pic>
        <p:nvPicPr>
          <p:cNvPr id="8" name="Picture 7" descr="NOMURA.WMF"/>
          <p:cNvPicPr>
            <a:picLocks noChangeAspect="1"/>
          </p:cNvPicPr>
          <p:nvPr/>
        </p:nvPicPr>
        <p:blipFill>
          <a:blip r:embed="rId41" cstate="print">
            <a:lum/>
          </a:blip>
          <a:stretch>
            <a:fillRect/>
          </a:stretch>
        </p:blipFill>
        <p:spPr>
          <a:xfrm>
            <a:off x="8458171" y="581400"/>
            <a:ext cx="1355481" cy="2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</p:sldLayoutIdLst>
  <p:hf hdr="0" dt="0"/>
  <p:txStyles>
    <p:titleStyle>
      <a:lvl1pPr algn="l" defTabSz="100732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l" defTabSz="100732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100732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100732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100732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81112" algn="l" defTabSz="100732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6pPr>
      <a:lvl7pPr marL="962223" algn="l" defTabSz="100732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7pPr>
      <a:lvl8pPr marL="1443335" algn="l" defTabSz="100732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8pPr>
      <a:lvl9pPr marL="1924446" algn="l" defTabSz="100732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9pPr>
    </p:titleStyle>
    <p:bodyStyle>
      <a:lvl1pPr algn="l" defTabSz="1007328" rtl="0" eaLnBrk="1" fontAlgn="base" hangingPunct="1">
        <a:spcBef>
          <a:spcPct val="45000"/>
        </a:spcBef>
        <a:spcAft>
          <a:spcPct val="45000"/>
        </a:spcAft>
        <a:buClr>
          <a:srgbClr val="CC3300"/>
        </a:buClr>
        <a:defRPr sz="13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257261" indent="-255591" algn="l" defTabSz="100732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3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27655" indent="-168724" algn="l" defTabSz="100732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3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76332" indent="-147006" algn="l" defTabSz="100732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3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70113" indent="-192111" algn="l" defTabSz="100732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3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251225" indent="-192111" algn="l" defTabSz="100732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300">
          <a:solidFill>
            <a:schemeClr val="tx1"/>
          </a:solidFill>
          <a:latin typeface="+mn-lt"/>
        </a:defRPr>
      </a:lvl6pPr>
      <a:lvl7pPr marL="1732336" indent="-192111" algn="l" defTabSz="100732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300">
          <a:solidFill>
            <a:schemeClr val="tx1"/>
          </a:solidFill>
          <a:latin typeface="+mn-lt"/>
        </a:defRPr>
      </a:lvl7pPr>
      <a:lvl8pPr marL="2213448" indent="-192111" algn="l" defTabSz="100732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300">
          <a:solidFill>
            <a:schemeClr val="tx1"/>
          </a:solidFill>
          <a:latin typeface="+mn-lt"/>
        </a:defRPr>
      </a:lvl8pPr>
      <a:lvl9pPr marL="2694559" indent="-192111" algn="l" defTabSz="1007328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112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223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335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446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5558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669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781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8892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2"/>
          <p:cNvSpPr txBox="1"/>
          <p:nvPr/>
        </p:nvSpPr>
        <p:spPr>
          <a:xfrm>
            <a:off x="4176216" y="6874786"/>
            <a:ext cx="1908000" cy="290221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1600" dirty="0" smtClean="0">
                <a:latin typeface="Times New Roman" pitchFamily="18" charset="0"/>
                <a:ea typeface="Arial"/>
                <a:cs typeface="Times New Roman" pitchFamily="18" charset="0"/>
              </a:rPr>
              <a:t>24 de noviembre de 2020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/>
          <p:nvPr/>
        </p:nvSpPr>
        <p:spPr>
          <a:xfrm>
            <a:off x="360000" y="1404367"/>
            <a:ext cx="9358920" cy="0"/>
          </a:xfrm>
          <a:prstGeom prst="line">
            <a:avLst/>
          </a:prstGeom>
          <a:ln w="98425">
            <a:solidFill>
              <a:srgbClr val="660066"/>
            </a:solidFill>
            <a:round/>
          </a:ln>
        </p:spPr>
      </p:sp>
      <p:sp>
        <p:nvSpPr>
          <p:cNvPr id="18" name="TextShape 4"/>
          <p:cNvSpPr txBox="1"/>
          <p:nvPr/>
        </p:nvSpPr>
        <p:spPr>
          <a:xfrm>
            <a:off x="269930" y="617721"/>
            <a:ext cx="9468000" cy="612129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algn="ctr"/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El impacto financiero del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Brexit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continúa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durante el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Covid</a:t>
            </a:r>
            <a:endParaRPr lang="es-ES" sz="2800" dirty="0"/>
          </a:p>
        </p:txBody>
      </p:sp>
      <p:sp>
        <p:nvSpPr>
          <p:cNvPr id="2" name="AutoShape 2" descr="Resultado de imagen de son penya petit hotel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7" descr="Imagen relacionad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12" descr="Resultado de imagen de son penya petit hote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TextShape 2"/>
          <p:cNvSpPr txBox="1"/>
          <p:nvPr/>
        </p:nvSpPr>
        <p:spPr>
          <a:xfrm>
            <a:off x="3239260" y="6481384"/>
            <a:ext cx="3600400" cy="290221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16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Luis Martínez-</a:t>
            </a:r>
            <a:r>
              <a:rPr lang="es-ES" sz="1600" b="1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Almoyna</a:t>
            </a:r>
            <a:r>
              <a:rPr lang="es-ES" sz="16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s-ES" sz="1600" b="1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Rifà</a:t>
            </a:r>
            <a:r>
              <a:rPr lang="es-ES" sz="16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 (Director)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21" y="5434627"/>
            <a:ext cx="3312017" cy="1046756"/>
          </a:xfrm>
          <a:prstGeom prst="rect">
            <a:avLst/>
          </a:prstGeom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495425"/>
            <a:ext cx="468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5" b="12728"/>
          <a:stretch/>
        </p:blipFill>
        <p:spPr bwMode="auto">
          <a:xfrm>
            <a:off x="5038920" y="1495425"/>
            <a:ext cx="468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12141"/>
          <a:stretch/>
        </p:blipFill>
        <p:spPr bwMode="auto">
          <a:xfrm>
            <a:off x="360000" y="3295424"/>
            <a:ext cx="468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" b="4474"/>
          <a:stretch/>
        </p:blipFill>
        <p:spPr bwMode="auto">
          <a:xfrm>
            <a:off x="5038920" y="3295424"/>
            <a:ext cx="468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8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4"/>
          <p:cNvSpPr txBox="1"/>
          <p:nvPr/>
        </p:nvSpPr>
        <p:spPr>
          <a:xfrm>
            <a:off x="360000" y="2729797"/>
            <a:ext cx="9468000" cy="97882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s-ES" sz="3200" b="1" dirty="0" smtClean="0"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Muchas gracias por su atención</a:t>
            </a:r>
            <a:endParaRPr lang="es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3876" y="920154"/>
            <a:ext cx="9096375" cy="604100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Shape 2"/>
          <p:cNvSpPr txBox="1"/>
          <p:nvPr/>
        </p:nvSpPr>
        <p:spPr>
          <a:xfrm>
            <a:off x="3239260" y="5907508"/>
            <a:ext cx="3600400" cy="290221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16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Luis Martínez-</a:t>
            </a:r>
            <a:r>
              <a:rPr lang="es-ES" sz="1600" b="1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Almoyna</a:t>
            </a:r>
            <a:r>
              <a:rPr lang="es-ES" sz="16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s-ES" sz="1600" b="1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Rifà</a:t>
            </a:r>
            <a:r>
              <a:rPr lang="es-ES" sz="16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 (Director)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21" y="4644727"/>
            <a:ext cx="3312017" cy="10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4"/>
          <p:cNvSpPr/>
          <p:nvPr/>
        </p:nvSpPr>
        <p:spPr>
          <a:xfrm>
            <a:off x="370440" y="793768"/>
            <a:ext cx="9360000" cy="0"/>
          </a:xfrm>
          <a:prstGeom prst="line">
            <a:avLst/>
          </a:prstGeom>
          <a:ln w="36000">
            <a:solidFill>
              <a:srgbClr val="660066"/>
            </a:solidFill>
            <a:round/>
          </a:ln>
        </p:spPr>
      </p:sp>
      <p:pic>
        <p:nvPicPr>
          <p:cNvPr id="6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8116560" y="244195"/>
            <a:ext cx="1613880" cy="483582"/>
          </a:xfrm>
          <a:prstGeom prst="rect">
            <a:avLst/>
          </a:prstGeom>
        </p:spPr>
      </p:pic>
      <p:sp>
        <p:nvSpPr>
          <p:cNvPr id="42" name="Footer Placeholder 792"/>
          <p:cNvSpPr txBox="1">
            <a:spLocks/>
          </p:cNvSpPr>
          <p:nvPr/>
        </p:nvSpPr>
        <p:spPr>
          <a:xfrm>
            <a:off x="8834400" y="7150583"/>
            <a:ext cx="795760" cy="230448"/>
          </a:xfrm>
          <a:prstGeom prst="rect">
            <a:avLst/>
          </a:prstGeom>
        </p:spPr>
        <p:txBody>
          <a:bodyPr lIns="0" tIns="0" rIns="17998" bIns="17998" anchor="ctr"/>
          <a:lstStyle>
            <a:defPPr>
              <a:defRPr lang="en-US"/>
            </a:defPPr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s-E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s-E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25"/>
          <p:cNvSpPr>
            <a:spLocks noChangeAspect="1"/>
          </p:cNvSpPr>
          <p:nvPr/>
        </p:nvSpPr>
        <p:spPr bwMode="auto">
          <a:xfrm>
            <a:off x="369317" y="457468"/>
            <a:ext cx="212245" cy="2518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Shape 3"/>
          <p:cNvSpPr txBox="1"/>
          <p:nvPr/>
        </p:nvSpPr>
        <p:spPr>
          <a:xfrm>
            <a:off x="612872" y="352024"/>
            <a:ext cx="9468000" cy="668300"/>
          </a:xfrm>
          <a:prstGeom prst="rect">
            <a:avLst/>
          </a:prstGeom>
        </p:spPr>
        <p:txBody>
          <a:bodyPr wrap="none" lIns="0" tIns="44996" rIns="89991" bIns="44996"/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Impacto económico del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Brexit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en el turismo balear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 rot="10800000">
            <a:off x="1799952" y="4140671"/>
            <a:ext cx="6480720" cy="432047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Impacto en el PIB de la UE</a:t>
            </a:r>
            <a:endParaRPr lang="es-E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36"/>
          <p:cNvSpPr/>
          <p:nvPr/>
        </p:nvSpPr>
        <p:spPr bwMode="auto">
          <a:xfrm>
            <a:off x="370440" y="1044327"/>
            <a:ext cx="4608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Factores en el corto plazo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5040312" y="1054592"/>
            <a:ext cx="0" cy="271577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6"/>
          <p:cNvSpPr/>
          <p:nvPr/>
        </p:nvSpPr>
        <p:spPr bwMode="auto">
          <a:xfrm>
            <a:off x="5122440" y="1044327"/>
            <a:ext cx="4608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Factores en </a:t>
            </a:r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largo plazo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Elipse"/>
          <p:cNvSpPr/>
          <p:nvPr/>
        </p:nvSpPr>
        <p:spPr bwMode="gray">
          <a:xfrm>
            <a:off x="533284" y="1444476"/>
            <a:ext cx="1584000" cy="1584000"/>
          </a:xfrm>
          <a:prstGeom prst="ellipse">
            <a:avLst/>
          </a:prstGeom>
          <a:solidFill>
            <a:srgbClr val="66006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sanitario</a:t>
            </a:r>
            <a:endParaRPr lang="es-E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2 Elipse"/>
          <p:cNvSpPr/>
          <p:nvPr/>
        </p:nvSpPr>
        <p:spPr bwMode="gray">
          <a:xfrm>
            <a:off x="2275835" y="2628503"/>
            <a:ext cx="1116000" cy="1107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Brexit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44 Elipse"/>
          <p:cNvSpPr/>
          <p:nvPr/>
        </p:nvSpPr>
        <p:spPr bwMode="gray">
          <a:xfrm>
            <a:off x="612872" y="3096663"/>
            <a:ext cx="1198412" cy="97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Situación económica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" name="52 Gráfico"/>
          <p:cNvGraphicFramePr/>
          <p:nvPr>
            <p:extLst>
              <p:ext uri="{D42A27DB-BD31-4B8C-83A1-F6EECF244321}">
                <p14:modId xmlns:p14="http://schemas.microsoft.com/office/powerpoint/2010/main" val="3028846991"/>
              </p:ext>
            </p:extLst>
          </p:nvPr>
        </p:nvGraphicFramePr>
        <p:xfrm>
          <a:off x="1377429" y="4616152"/>
          <a:ext cx="6696745" cy="251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"/>
          <p:cNvSpPr/>
          <p:nvPr/>
        </p:nvSpPr>
        <p:spPr bwMode="gray">
          <a:xfrm>
            <a:off x="1226780" y="4760168"/>
            <a:ext cx="7078806" cy="2181119"/>
          </a:xfrm>
          <a:prstGeom prst="rect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Elipse"/>
          <p:cNvSpPr/>
          <p:nvPr/>
        </p:nvSpPr>
        <p:spPr bwMode="gray">
          <a:xfrm>
            <a:off x="3808476" y="2826532"/>
            <a:ext cx="972000" cy="97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Acceso a financia-</a:t>
            </a:r>
            <a:r>
              <a:rPr lang="es-ES" sz="1200" b="1" dirty="0" err="1" smtClean="0">
                <a:latin typeface="Times New Roman" pitchFamily="18" charset="0"/>
                <a:cs typeface="Times New Roman" pitchFamily="18" charset="0"/>
              </a:rPr>
              <a:t>ción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Elipse"/>
          <p:cNvSpPr/>
          <p:nvPr/>
        </p:nvSpPr>
        <p:spPr bwMode="gray">
          <a:xfrm>
            <a:off x="2419835" y="1552465"/>
            <a:ext cx="972000" cy="97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err="1" smtClean="0">
                <a:latin typeface="Times New Roman" pitchFamily="18" charset="0"/>
                <a:cs typeface="Times New Roman" pitchFamily="18" charset="0"/>
              </a:rPr>
              <a:t>Conectivi</a:t>
            </a: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-dad aérea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Elipse"/>
          <p:cNvSpPr/>
          <p:nvPr/>
        </p:nvSpPr>
        <p:spPr bwMode="gray">
          <a:xfrm>
            <a:off x="5278121" y="1566278"/>
            <a:ext cx="1231827" cy="958187"/>
          </a:xfrm>
          <a:prstGeom prst="ellipse">
            <a:avLst/>
          </a:prstGeom>
          <a:solidFill>
            <a:srgbClr val="66006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Brexit</a:t>
            </a:r>
            <a:endParaRPr lang="es-E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Elipse"/>
          <p:cNvSpPr/>
          <p:nvPr/>
        </p:nvSpPr>
        <p:spPr bwMode="gray">
          <a:xfrm>
            <a:off x="6153020" y="2738639"/>
            <a:ext cx="1116000" cy="954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sanitario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Elipse"/>
          <p:cNvSpPr/>
          <p:nvPr/>
        </p:nvSpPr>
        <p:spPr bwMode="gray">
          <a:xfrm>
            <a:off x="6948632" y="1497678"/>
            <a:ext cx="972000" cy="97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Factores conocidos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Elipse"/>
          <p:cNvSpPr/>
          <p:nvPr/>
        </p:nvSpPr>
        <p:spPr bwMode="gray">
          <a:xfrm>
            <a:off x="3808476" y="1552465"/>
            <a:ext cx="972000" cy="97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Situación </a:t>
            </a:r>
            <a:r>
              <a:rPr lang="es-ES" sz="1200" b="1" dirty="0" err="1" smtClean="0">
                <a:latin typeface="Times New Roman" pitchFamily="18" charset="0"/>
                <a:cs typeface="Times New Roman" pitchFamily="18" charset="0"/>
              </a:rPr>
              <a:t>turopera</a:t>
            </a: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-dores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Elipse"/>
          <p:cNvSpPr/>
          <p:nvPr/>
        </p:nvSpPr>
        <p:spPr bwMode="gray">
          <a:xfrm>
            <a:off x="7920632" y="2236476"/>
            <a:ext cx="1493488" cy="12784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¡Otros factores desconocidos!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 bwMode="gray">
          <a:xfrm>
            <a:off x="3024088" y="6660951"/>
            <a:ext cx="1008112" cy="2160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Corto plazo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Rectángulo"/>
          <p:cNvSpPr/>
          <p:nvPr/>
        </p:nvSpPr>
        <p:spPr bwMode="gray">
          <a:xfrm>
            <a:off x="6080323" y="6660951"/>
            <a:ext cx="1008112" cy="2160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Largo plazo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brir llave"/>
          <p:cNvSpPr/>
          <p:nvPr/>
        </p:nvSpPr>
        <p:spPr>
          <a:xfrm rot="16200000">
            <a:off x="3437858" y="5548750"/>
            <a:ext cx="211012" cy="1847753"/>
          </a:xfrm>
          <a:prstGeom prst="leftBrace">
            <a:avLst/>
          </a:prstGeom>
          <a:ln w="12700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Abrir llave"/>
          <p:cNvSpPr/>
          <p:nvPr/>
        </p:nvSpPr>
        <p:spPr>
          <a:xfrm rot="16200000">
            <a:off x="6404442" y="5548750"/>
            <a:ext cx="211012" cy="1847753"/>
          </a:xfrm>
          <a:prstGeom prst="leftBrace">
            <a:avLst/>
          </a:prstGeom>
          <a:ln w="12700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Placeholder 150"/>
          <p:cNvSpPr>
            <a:spLocks noGrp="1"/>
          </p:cNvSpPr>
          <p:nvPr/>
        </p:nvSpPr>
        <p:spPr bwMode="gray">
          <a:xfrm>
            <a:off x="370442" y="7036924"/>
            <a:ext cx="9445625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  <a:lvl2pPr marL="244475" indent="-24288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06400" indent="-16033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547688" indent="-139700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318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S" sz="800" dirty="0" err="1" smtClean="0">
                <a:latin typeface="Times New Roman" pitchFamily="18" charset="0"/>
                <a:cs typeface="Times New Roman" pitchFamily="18" charset="0"/>
              </a:rPr>
              <a:t>Fiadex</a:t>
            </a: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 y Morgan Stanley.</a:t>
            </a:r>
          </a:p>
        </p:txBody>
      </p:sp>
    </p:spTree>
    <p:extLst>
      <p:ext uri="{BB962C8B-B14F-4D97-AF65-F5344CB8AC3E}">
        <p14:creationId xmlns:p14="http://schemas.microsoft.com/office/powerpoint/2010/main" val="39388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4"/>
          <p:cNvSpPr/>
          <p:nvPr/>
        </p:nvSpPr>
        <p:spPr>
          <a:xfrm>
            <a:off x="370441" y="793768"/>
            <a:ext cx="9360000" cy="0"/>
          </a:xfrm>
          <a:prstGeom prst="line">
            <a:avLst/>
          </a:prstGeom>
          <a:ln w="36000">
            <a:solidFill>
              <a:srgbClr val="660066"/>
            </a:solidFill>
            <a:round/>
          </a:ln>
        </p:spPr>
      </p:sp>
      <p:sp>
        <p:nvSpPr>
          <p:cNvPr id="82" name="Footer Placeholder 792"/>
          <p:cNvSpPr txBox="1">
            <a:spLocks/>
          </p:cNvSpPr>
          <p:nvPr/>
        </p:nvSpPr>
        <p:spPr>
          <a:xfrm>
            <a:off x="8834400" y="7078575"/>
            <a:ext cx="795760" cy="230448"/>
          </a:xfrm>
          <a:prstGeom prst="rect">
            <a:avLst/>
          </a:prstGeom>
        </p:spPr>
        <p:txBody>
          <a:bodyPr lIns="0" tIns="0" rIns="17998" bIns="17998" anchor="ctr"/>
          <a:lstStyle>
            <a:defPPr>
              <a:defRPr lang="en-US"/>
            </a:defPPr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s-E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0" name="2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8116560" y="244195"/>
            <a:ext cx="1613880" cy="483582"/>
          </a:xfrm>
          <a:prstGeom prst="rect">
            <a:avLst/>
          </a:prstGeom>
        </p:spPr>
      </p:pic>
      <p:sp>
        <p:nvSpPr>
          <p:cNvPr id="41" name="Text Placeholder 8"/>
          <p:cNvSpPr txBox="1">
            <a:spLocks/>
          </p:cNvSpPr>
          <p:nvPr/>
        </p:nvSpPr>
        <p:spPr>
          <a:xfrm>
            <a:off x="370442" y="1163286"/>
            <a:ext cx="9359998" cy="2381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ln w="19050">
            <a:solidFill>
              <a:schemeClr val="bg1">
                <a:lumMod val="50000"/>
              </a:schemeClr>
            </a:solidFill>
            <a:round/>
          </a:ln>
        </p:spPr>
        <p:txBody>
          <a:bodyPr wrap="none" lIns="0" tIns="0" rIns="0" bIns="36000" anchor="ctr" anchorCtr="0"/>
          <a:lstStyle>
            <a:defPPr>
              <a:defRPr lang="es-ES"/>
            </a:defPPr>
            <a:lvl1pPr defTabSz="8157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r>
              <a:rPr lang="es-ES" dirty="0" smtClean="0"/>
              <a:t>Evolución del tipo de cambio GBP/EUR</a:t>
            </a:r>
            <a:endParaRPr lang="es-ES" dirty="0"/>
          </a:p>
        </p:txBody>
      </p:sp>
      <p:sp>
        <p:nvSpPr>
          <p:cNvPr id="24" name="Oval 25"/>
          <p:cNvSpPr>
            <a:spLocks noChangeAspect="1"/>
          </p:cNvSpPr>
          <p:nvPr/>
        </p:nvSpPr>
        <p:spPr bwMode="auto">
          <a:xfrm>
            <a:off x="369317" y="457468"/>
            <a:ext cx="212245" cy="2518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Shape 3"/>
          <p:cNvSpPr txBox="1"/>
          <p:nvPr/>
        </p:nvSpPr>
        <p:spPr>
          <a:xfrm>
            <a:off x="612872" y="352024"/>
            <a:ext cx="9468000" cy="668300"/>
          </a:xfrm>
          <a:prstGeom prst="rect">
            <a:avLst/>
          </a:prstGeom>
        </p:spPr>
        <p:txBody>
          <a:bodyPr wrap="none" lIns="0" tIns="44996" rIns="89991" bIns="44996"/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Reacciones económicas post anuncio del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Brexit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Placeholder 150"/>
          <p:cNvSpPr>
            <a:spLocks noGrp="1"/>
          </p:cNvSpPr>
          <p:nvPr/>
        </p:nvSpPr>
        <p:spPr bwMode="gray">
          <a:xfrm>
            <a:off x="370442" y="7015658"/>
            <a:ext cx="9445625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  <a:lvl2pPr marL="244475" indent="-24288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06400" indent="-16033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547688" indent="-139700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318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S" sz="800" dirty="0" err="1" smtClean="0">
                <a:latin typeface="Times New Roman" pitchFamily="18" charset="0"/>
                <a:cs typeface="Times New Roman" pitchFamily="18" charset="0"/>
              </a:rPr>
              <a:t>Investing</a:t>
            </a:r>
            <a:r>
              <a:rPr lang="es-E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y Expansión.</a:t>
            </a:r>
          </a:p>
        </p:txBody>
      </p:sp>
      <p:cxnSp>
        <p:nvCxnSpPr>
          <p:cNvPr id="52" name="Straight Connector 144"/>
          <p:cNvCxnSpPr/>
          <p:nvPr/>
        </p:nvCxnSpPr>
        <p:spPr bwMode="auto">
          <a:xfrm flipV="1">
            <a:off x="5067091" y="1425091"/>
            <a:ext cx="0" cy="1702135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Placeholder 8"/>
          <p:cNvSpPr txBox="1">
            <a:spLocks/>
          </p:cNvSpPr>
          <p:nvPr/>
        </p:nvSpPr>
        <p:spPr>
          <a:xfrm>
            <a:off x="370442" y="3199234"/>
            <a:ext cx="9363238" cy="2381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ln w="19050">
            <a:solidFill>
              <a:schemeClr val="bg1">
                <a:lumMod val="50000"/>
              </a:schemeClr>
            </a:solidFill>
            <a:round/>
          </a:ln>
        </p:spPr>
        <p:txBody>
          <a:bodyPr wrap="none" lIns="0" tIns="0" rIns="0" bIns="36000" anchor="ctr" anchorCtr="0"/>
          <a:lstStyle>
            <a:defPPr>
              <a:defRPr lang="es-ES"/>
            </a:defPPr>
            <a:lvl1pPr defTabSz="8157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r>
              <a:rPr lang="es-ES" dirty="0" smtClean="0"/>
              <a:t>Evolución de los indicadores bursátiles</a:t>
            </a:r>
            <a:endParaRPr lang="es-ES" dirty="0"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110088"/>
              </p:ext>
            </p:extLst>
          </p:nvPr>
        </p:nvGraphicFramePr>
        <p:xfrm>
          <a:off x="5137048" y="1458180"/>
          <a:ext cx="4604929" cy="1496025"/>
        </p:xfrm>
        <a:graphic>
          <a:graphicData uri="http://schemas.openxmlformats.org/drawingml/2006/table">
            <a:tbl>
              <a:tblPr/>
              <a:tblGrid>
                <a:gridCol w="2999608"/>
                <a:gridCol w="144016"/>
                <a:gridCol w="144016"/>
                <a:gridCol w="1317289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Periodo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Var. GBP/EUR</a:t>
                      </a:r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(%)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Desde el 23/06/2016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(14,3%)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Mandato Boris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Johnson</a:t>
                      </a:r>
                    </a:p>
                    <a:p>
                      <a:pPr algn="l" rtl="0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(desde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 24/07/2019)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Desde 13/03/2020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39252"/>
              </p:ext>
            </p:extLst>
          </p:nvPr>
        </p:nvGraphicFramePr>
        <p:xfrm>
          <a:off x="5128751" y="3509342"/>
          <a:ext cx="4604929" cy="1496025"/>
        </p:xfrm>
        <a:graphic>
          <a:graphicData uri="http://schemas.openxmlformats.org/drawingml/2006/table">
            <a:tbl>
              <a:tblPr/>
              <a:tblGrid>
                <a:gridCol w="1854392"/>
                <a:gridCol w="73393"/>
                <a:gridCol w="1224136"/>
                <a:gridCol w="1453008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Periodo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Var. IBEX-35 (%)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Var. FTSE-100 (%)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Desde el 23/06/2016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(10,2%)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Mandato Boris Johnson (desde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 24/07/2019)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(14,0%)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(15,5%)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Desde 13/03/2020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" name="32 Llamada rectangular"/>
          <p:cNvSpPr/>
          <p:nvPr/>
        </p:nvSpPr>
        <p:spPr>
          <a:xfrm>
            <a:off x="5121588" y="1787190"/>
            <a:ext cx="4628686" cy="245288"/>
          </a:xfrm>
          <a:prstGeom prst="wedgeRectCallout">
            <a:avLst>
              <a:gd name="adj1" fmla="val 6910"/>
              <a:gd name="adj2" fmla="val -24550"/>
            </a:avLst>
          </a:prstGeom>
          <a:noFill/>
          <a:ln w="1905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37 Gráfico"/>
          <p:cNvGraphicFramePr/>
          <p:nvPr>
            <p:extLst>
              <p:ext uri="{D42A27DB-BD31-4B8C-83A1-F6EECF244321}">
                <p14:modId xmlns:p14="http://schemas.microsoft.com/office/powerpoint/2010/main" val="39183490"/>
              </p:ext>
            </p:extLst>
          </p:nvPr>
        </p:nvGraphicFramePr>
        <p:xfrm>
          <a:off x="377874" y="1543051"/>
          <a:ext cx="4608000" cy="1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2" name="Straight Connector 144"/>
          <p:cNvCxnSpPr/>
          <p:nvPr/>
        </p:nvCxnSpPr>
        <p:spPr bwMode="auto">
          <a:xfrm flipV="1">
            <a:off x="5067091" y="3526715"/>
            <a:ext cx="0" cy="1616735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3" name="42 Gráfico"/>
          <p:cNvGraphicFramePr/>
          <p:nvPr>
            <p:extLst>
              <p:ext uri="{D42A27DB-BD31-4B8C-83A1-F6EECF244321}">
                <p14:modId xmlns:p14="http://schemas.microsoft.com/office/powerpoint/2010/main" val="2550884788"/>
              </p:ext>
            </p:extLst>
          </p:nvPr>
        </p:nvGraphicFramePr>
        <p:xfrm>
          <a:off x="370442" y="3504841"/>
          <a:ext cx="4620392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 Placeholder 8"/>
          <p:cNvSpPr txBox="1">
            <a:spLocks/>
          </p:cNvSpPr>
          <p:nvPr/>
        </p:nvSpPr>
        <p:spPr>
          <a:xfrm>
            <a:off x="370442" y="5199375"/>
            <a:ext cx="9363238" cy="2381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ln w="19050">
            <a:solidFill>
              <a:schemeClr val="bg1">
                <a:lumMod val="50000"/>
              </a:schemeClr>
            </a:solidFill>
            <a:round/>
          </a:ln>
        </p:spPr>
        <p:txBody>
          <a:bodyPr wrap="none" lIns="0" tIns="0" rIns="0" bIns="36000" anchor="ctr" anchorCtr="0"/>
          <a:lstStyle>
            <a:defPPr>
              <a:defRPr lang="es-ES"/>
            </a:defPPr>
            <a:lvl1pPr defTabSz="8157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r>
              <a:rPr lang="es-ES" dirty="0" smtClean="0"/>
              <a:t>Evolución reciente del PIB balear y del Reino Unido</a:t>
            </a:r>
            <a:endParaRPr lang="es-ES" dirty="0"/>
          </a:p>
        </p:txBody>
      </p:sp>
      <p:graphicFrame>
        <p:nvGraphicFramePr>
          <p:cNvPr id="32" name="31 Gráfico"/>
          <p:cNvGraphicFramePr/>
          <p:nvPr>
            <p:extLst>
              <p:ext uri="{D42A27DB-BD31-4B8C-83A1-F6EECF244321}">
                <p14:modId xmlns:p14="http://schemas.microsoft.com/office/powerpoint/2010/main" val="64347159"/>
              </p:ext>
            </p:extLst>
          </p:nvPr>
        </p:nvGraphicFramePr>
        <p:xfrm>
          <a:off x="1308035" y="5504982"/>
          <a:ext cx="7610512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Text Placeholder 5"/>
          <p:cNvSpPr txBox="1">
            <a:spLocks/>
          </p:cNvSpPr>
          <p:nvPr/>
        </p:nvSpPr>
        <p:spPr>
          <a:xfrm>
            <a:off x="370439" y="878129"/>
            <a:ext cx="9363241" cy="42840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s-ES" sz="16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Reacciones positivas de los principales indicadores económicos</a:t>
            </a:r>
            <a:endParaRPr lang="es-ES" sz="1600" b="1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7" name="26 Llamada rectangular"/>
          <p:cNvSpPr/>
          <p:nvPr/>
        </p:nvSpPr>
        <p:spPr bwMode="gray">
          <a:xfrm>
            <a:off x="4288680" y="3665011"/>
            <a:ext cx="576064" cy="187628"/>
          </a:xfrm>
          <a:prstGeom prst="wedgeRectCallout">
            <a:avLst>
              <a:gd name="adj1" fmla="val 32155"/>
              <a:gd name="adj2" fmla="val 157269"/>
            </a:avLst>
          </a:prstGeom>
          <a:noFill/>
          <a:ln w="12700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latin typeface="Times New Roman" pitchFamily="18" charset="0"/>
                <a:cs typeface="Times New Roman" pitchFamily="18" charset="0"/>
              </a:rPr>
              <a:t>7.971</a:t>
            </a:r>
            <a:endParaRPr lang="es-E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Llamada rectangular"/>
          <p:cNvSpPr/>
          <p:nvPr/>
        </p:nvSpPr>
        <p:spPr bwMode="gray">
          <a:xfrm>
            <a:off x="4248224" y="4408811"/>
            <a:ext cx="576064" cy="195246"/>
          </a:xfrm>
          <a:prstGeom prst="wedgeRectCallout">
            <a:avLst>
              <a:gd name="adj1" fmla="val 40730"/>
              <a:gd name="adj2" fmla="val -139159"/>
            </a:avLst>
          </a:prstGeom>
          <a:noFill/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latin typeface="Times New Roman" pitchFamily="18" charset="0"/>
                <a:cs typeface="Times New Roman" pitchFamily="18" charset="0"/>
              </a:rPr>
              <a:t>6.341</a:t>
            </a:r>
            <a:endParaRPr lang="es-E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Llamada rectangular"/>
          <p:cNvSpPr/>
          <p:nvPr/>
        </p:nvSpPr>
        <p:spPr bwMode="gray">
          <a:xfrm>
            <a:off x="4469083" y="1805859"/>
            <a:ext cx="406652" cy="187628"/>
          </a:xfrm>
          <a:prstGeom prst="wedgeRectCallout">
            <a:avLst>
              <a:gd name="adj1" fmla="val 34770"/>
              <a:gd name="adj2" fmla="val 128935"/>
            </a:avLst>
          </a:prstGeom>
          <a:noFill/>
          <a:ln w="12700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latin typeface="Times New Roman" pitchFamily="18" charset="0"/>
                <a:cs typeface="Times New Roman" pitchFamily="18" charset="0"/>
              </a:rPr>
              <a:t>1,12</a:t>
            </a:r>
            <a:endParaRPr lang="es-E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Elipse"/>
          <p:cNvSpPr/>
          <p:nvPr/>
        </p:nvSpPr>
        <p:spPr bwMode="gray">
          <a:xfrm rot="600168">
            <a:off x="1612424" y="3918946"/>
            <a:ext cx="1252365" cy="505900"/>
          </a:xfrm>
          <a:prstGeom prst="ellipse">
            <a:avLst/>
          </a:prstGeom>
          <a:solidFill>
            <a:srgbClr val="660066">
              <a:alpha val="32000"/>
            </a:srgbClr>
          </a:solidFill>
          <a:ln w="1905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Llamada rectangular"/>
          <p:cNvSpPr/>
          <p:nvPr/>
        </p:nvSpPr>
        <p:spPr bwMode="gray">
          <a:xfrm>
            <a:off x="1223888" y="2368867"/>
            <a:ext cx="406652" cy="187628"/>
          </a:xfrm>
          <a:prstGeom prst="wedgeRectCallout">
            <a:avLst>
              <a:gd name="adj1" fmla="val 73990"/>
              <a:gd name="adj2" fmla="val -92072"/>
            </a:avLst>
          </a:prstGeom>
          <a:noFill/>
          <a:ln w="12700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latin typeface="Times New Roman" pitchFamily="18" charset="0"/>
                <a:cs typeface="Times New Roman" pitchFamily="18" charset="0"/>
              </a:rPr>
              <a:t>1,06</a:t>
            </a:r>
            <a:endParaRPr lang="es-E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43 Llamada rectangular"/>
          <p:cNvSpPr/>
          <p:nvPr/>
        </p:nvSpPr>
        <p:spPr>
          <a:xfrm>
            <a:off x="5121588" y="3831373"/>
            <a:ext cx="4628686" cy="245288"/>
          </a:xfrm>
          <a:prstGeom prst="wedgeRectCallout">
            <a:avLst>
              <a:gd name="adj1" fmla="val 6910"/>
              <a:gd name="adj2" fmla="val -24550"/>
            </a:avLst>
          </a:prstGeom>
          <a:noFill/>
          <a:ln w="1905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Llamada rectangular"/>
          <p:cNvSpPr/>
          <p:nvPr/>
        </p:nvSpPr>
        <p:spPr bwMode="gray">
          <a:xfrm>
            <a:off x="935944" y="4356695"/>
            <a:ext cx="792000" cy="187628"/>
          </a:xfrm>
          <a:prstGeom prst="wedgeRectCallout">
            <a:avLst>
              <a:gd name="adj1" fmla="val 43141"/>
              <a:gd name="adj2" fmla="val -127016"/>
            </a:avLst>
          </a:prstGeom>
          <a:noFill/>
          <a:ln w="12700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Confinamiento</a:t>
            </a:r>
            <a:endParaRPr lang="es-ES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841383805"/>
              </p:ext>
            </p:extLst>
          </p:nvPr>
        </p:nvGraphicFramePr>
        <p:xfrm>
          <a:off x="5136069" y="1764407"/>
          <a:ext cx="451842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Line 4"/>
          <p:cNvSpPr/>
          <p:nvPr/>
        </p:nvSpPr>
        <p:spPr>
          <a:xfrm>
            <a:off x="370441" y="793768"/>
            <a:ext cx="9360000" cy="0"/>
          </a:xfrm>
          <a:prstGeom prst="line">
            <a:avLst/>
          </a:prstGeom>
          <a:ln w="36000">
            <a:solidFill>
              <a:srgbClr val="660066"/>
            </a:solidFill>
            <a:round/>
          </a:ln>
        </p:spPr>
      </p:sp>
      <p:sp>
        <p:nvSpPr>
          <p:cNvPr id="82" name="Footer Placeholder 792"/>
          <p:cNvSpPr txBox="1">
            <a:spLocks/>
          </p:cNvSpPr>
          <p:nvPr/>
        </p:nvSpPr>
        <p:spPr>
          <a:xfrm>
            <a:off x="8834400" y="7222591"/>
            <a:ext cx="795760" cy="230448"/>
          </a:xfrm>
          <a:prstGeom prst="rect">
            <a:avLst/>
          </a:prstGeom>
        </p:spPr>
        <p:txBody>
          <a:bodyPr lIns="0" tIns="0" rIns="17998" bIns="17998" anchor="ctr"/>
          <a:lstStyle>
            <a:defPPr>
              <a:defRPr lang="en-US"/>
            </a:defPPr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s-E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s-E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Placeholder 5"/>
          <p:cNvSpPr txBox="1">
            <a:spLocks/>
          </p:cNvSpPr>
          <p:nvPr/>
        </p:nvSpPr>
        <p:spPr>
          <a:xfrm>
            <a:off x="370439" y="878129"/>
            <a:ext cx="9363241" cy="42840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s-ES" sz="16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Evolución de las llegadas de los turistas durante el proceso del </a:t>
            </a:r>
            <a:r>
              <a:rPr lang="es-ES" sz="1600" b="1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Brexit</a:t>
            </a:r>
            <a:endParaRPr lang="es-ES" sz="1600" b="1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30" name="29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8116560" y="244195"/>
            <a:ext cx="1613880" cy="483582"/>
          </a:xfrm>
          <a:prstGeom prst="rect">
            <a:avLst/>
          </a:prstGeom>
        </p:spPr>
      </p:pic>
      <p:sp>
        <p:nvSpPr>
          <p:cNvPr id="41" name="Text Placeholder 8"/>
          <p:cNvSpPr txBox="1">
            <a:spLocks/>
          </p:cNvSpPr>
          <p:nvPr/>
        </p:nvSpPr>
        <p:spPr>
          <a:xfrm>
            <a:off x="370442" y="1168619"/>
            <a:ext cx="4589021" cy="2381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ln w="19050">
            <a:solidFill>
              <a:schemeClr val="bg1">
                <a:lumMod val="50000"/>
              </a:schemeClr>
            </a:solidFill>
            <a:round/>
          </a:ln>
        </p:spPr>
        <p:txBody>
          <a:bodyPr wrap="none" lIns="0" tIns="0" rIns="0" bIns="36000" anchor="ctr" anchorCtr="0"/>
          <a:lstStyle>
            <a:defPPr>
              <a:defRPr lang="es-ES"/>
            </a:defPPr>
            <a:lvl1pPr defTabSz="8157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r>
              <a:rPr lang="es-ES" dirty="0" smtClean="0"/>
              <a:t># de llegadas de turistas a Baleares (€ millones)</a:t>
            </a:r>
            <a:endParaRPr lang="es-ES" dirty="0"/>
          </a:p>
        </p:txBody>
      </p:sp>
      <p:sp>
        <p:nvSpPr>
          <p:cNvPr id="24" name="Oval 25"/>
          <p:cNvSpPr>
            <a:spLocks noChangeAspect="1"/>
          </p:cNvSpPr>
          <p:nvPr/>
        </p:nvSpPr>
        <p:spPr bwMode="auto">
          <a:xfrm>
            <a:off x="369317" y="457468"/>
            <a:ext cx="212245" cy="2518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Shape 3"/>
          <p:cNvSpPr txBox="1"/>
          <p:nvPr/>
        </p:nvSpPr>
        <p:spPr>
          <a:xfrm>
            <a:off x="612872" y="352024"/>
            <a:ext cx="9468000" cy="668300"/>
          </a:xfrm>
          <a:prstGeom prst="rect">
            <a:avLst/>
          </a:prstGeom>
        </p:spPr>
        <p:txBody>
          <a:bodyPr wrap="none" lIns="0" tIns="44996" rIns="89991" bIns="44996"/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Evolución de los visitantes a las Islas Baleares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Placeholder 150"/>
          <p:cNvSpPr>
            <a:spLocks noGrp="1"/>
          </p:cNvSpPr>
          <p:nvPr/>
        </p:nvSpPr>
        <p:spPr bwMode="gray">
          <a:xfrm>
            <a:off x="370442" y="7083474"/>
            <a:ext cx="9445625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  <a:lvl2pPr marL="244475" indent="-24288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06400" indent="-16033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547688" indent="-139700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318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S" sz="800" dirty="0" err="1" smtClean="0">
                <a:latin typeface="Times New Roman" pitchFamily="18" charset="0"/>
                <a:cs typeface="Times New Roman" pitchFamily="18" charset="0"/>
              </a:rPr>
              <a:t>Ibestat</a:t>
            </a: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Datos disponibles hasta la fecha de 30 de septiembre de 2020.</a:t>
            </a:r>
          </a:p>
        </p:txBody>
      </p:sp>
      <p:graphicFrame>
        <p:nvGraphicFramePr>
          <p:cNvPr id="38" name="37 Gráfico"/>
          <p:cNvGraphicFramePr/>
          <p:nvPr>
            <p:extLst>
              <p:ext uri="{D42A27DB-BD31-4B8C-83A1-F6EECF244321}">
                <p14:modId xmlns:p14="http://schemas.microsoft.com/office/powerpoint/2010/main" val="2254536873"/>
              </p:ext>
            </p:extLst>
          </p:nvPr>
        </p:nvGraphicFramePr>
        <p:xfrm>
          <a:off x="377874" y="1764407"/>
          <a:ext cx="451842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Text Placeholder 8"/>
          <p:cNvSpPr txBox="1">
            <a:spLocks/>
          </p:cNvSpPr>
          <p:nvPr/>
        </p:nvSpPr>
        <p:spPr>
          <a:xfrm>
            <a:off x="5136069" y="1168619"/>
            <a:ext cx="4594371" cy="2381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ln w="19050">
            <a:solidFill>
              <a:schemeClr val="bg1">
                <a:lumMod val="50000"/>
              </a:schemeClr>
            </a:solidFill>
            <a:round/>
          </a:ln>
        </p:spPr>
        <p:txBody>
          <a:bodyPr wrap="none" lIns="0" tIns="0" rIns="0" bIns="36000" anchor="ctr" anchorCtr="0"/>
          <a:lstStyle>
            <a:defPPr>
              <a:defRPr lang="es-ES"/>
            </a:defPPr>
            <a:lvl1pPr defTabSz="8157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r>
              <a:rPr lang="es-ES" dirty="0" err="1" smtClean="0"/>
              <a:t>Mix</a:t>
            </a:r>
            <a:r>
              <a:rPr lang="es-ES" dirty="0"/>
              <a:t> de llegadas de turistas a Baleares </a:t>
            </a:r>
          </a:p>
        </p:txBody>
      </p:sp>
      <p:sp>
        <p:nvSpPr>
          <p:cNvPr id="48" name="Rectangle 116"/>
          <p:cNvSpPr/>
          <p:nvPr/>
        </p:nvSpPr>
        <p:spPr>
          <a:xfrm>
            <a:off x="9404225" y="3852638"/>
            <a:ext cx="393885" cy="189466"/>
          </a:xfrm>
          <a:prstGeom prst="rect">
            <a:avLst/>
          </a:prstGeom>
        </p:spPr>
        <p:txBody>
          <a:bodyPr wrap="square" lIns="0" tIns="48097" rIns="96191" bIns="48097" anchor="t">
            <a:spAutoFit/>
          </a:bodyPr>
          <a:lstStyle/>
          <a:p>
            <a:pPr marL="1586" lvl="1" defTabSz="957046" fontAlgn="base">
              <a:spcBef>
                <a:spcPct val="15000"/>
              </a:spcBef>
              <a:spcAft>
                <a:spcPct val="15000"/>
              </a:spcAft>
              <a:buClr>
                <a:schemeClr val="accent4">
                  <a:lumMod val="75000"/>
                </a:schemeClr>
              </a:buClr>
              <a:buSzPct val="70000"/>
            </a:pPr>
            <a:r>
              <a:rPr lang="es-ES" sz="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(1)</a:t>
            </a:r>
            <a:endParaRPr lang="es-ES" sz="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9" name="Rectangle 116"/>
          <p:cNvSpPr/>
          <p:nvPr/>
        </p:nvSpPr>
        <p:spPr>
          <a:xfrm>
            <a:off x="4627314" y="3852638"/>
            <a:ext cx="393885" cy="189466"/>
          </a:xfrm>
          <a:prstGeom prst="rect">
            <a:avLst/>
          </a:prstGeom>
        </p:spPr>
        <p:txBody>
          <a:bodyPr wrap="square" lIns="0" tIns="48097" rIns="96191" bIns="48097" anchor="t">
            <a:spAutoFit/>
          </a:bodyPr>
          <a:lstStyle/>
          <a:p>
            <a:pPr marL="1586" lvl="1" defTabSz="957046" fontAlgn="base">
              <a:spcBef>
                <a:spcPct val="15000"/>
              </a:spcBef>
              <a:spcAft>
                <a:spcPct val="15000"/>
              </a:spcAft>
              <a:buClr>
                <a:schemeClr val="accent4">
                  <a:lumMod val="75000"/>
                </a:schemeClr>
              </a:buClr>
              <a:buSzPct val="70000"/>
            </a:pPr>
            <a:r>
              <a:rPr lang="es-ES" sz="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(1)</a:t>
            </a:r>
            <a:endParaRPr lang="es-ES" sz="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3373136" y="4171924"/>
            <a:ext cx="313882" cy="156196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16"/>
          <p:cNvSpPr/>
          <p:nvPr/>
        </p:nvSpPr>
        <p:spPr>
          <a:xfrm>
            <a:off x="3715593" y="4118859"/>
            <a:ext cx="1223232" cy="266411"/>
          </a:xfrm>
          <a:prstGeom prst="rect">
            <a:avLst/>
          </a:prstGeom>
        </p:spPr>
        <p:txBody>
          <a:bodyPr wrap="square" lIns="0" tIns="48097" rIns="96191" bIns="48097" anchor="t">
            <a:spAutoFit/>
          </a:bodyPr>
          <a:lstStyle/>
          <a:p>
            <a:pPr marL="1586" lvl="1" defTabSz="957046" fontAlgn="base">
              <a:spcBef>
                <a:spcPct val="15000"/>
              </a:spcBef>
              <a:spcAft>
                <a:spcPct val="15000"/>
              </a:spcAft>
              <a:buClr>
                <a:schemeClr val="accent4">
                  <a:lumMod val="75000"/>
                </a:schemeClr>
              </a:buClr>
              <a:buSzPct val="70000"/>
            </a:pPr>
            <a:r>
              <a:rPr lang="es-E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Total turistas</a:t>
            </a:r>
            <a:endParaRPr lang="es-ES" sz="11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8408011" y="4173450"/>
            <a:ext cx="313882" cy="156196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16"/>
          <p:cNvSpPr/>
          <p:nvPr/>
        </p:nvSpPr>
        <p:spPr>
          <a:xfrm>
            <a:off x="8795157" y="4116288"/>
            <a:ext cx="1223232" cy="281858"/>
          </a:xfrm>
          <a:prstGeom prst="rect">
            <a:avLst/>
          </a:prstGeom>
        </p:spPr>
        <p:txBody>
          <a:bodyPr wrap="square" lIns="0" tIns="48097" rIns="96191" bIns="48097" anchor="t">
            <a:spAutoFit/>
          </a:bodyPr>
          <a:lstStyle/>
          <a:p>
            <a:pPr marL="1586" lvl="1" defTabSz="957046" fontAlgn="base">
              <a:spcBef>
                <a:spcPct val="15000"/>
              </a:spcBef>
              <a:spcAft>
                <a:spcPct val="15000"/>
              </a:spcAft>
              <a:buClr>
                <a:schemeClr val="accent4">
                  <a:lumMod val="75000"/>
                </a:schemeClr>
              </a:buClr>
              <a:buSzPct val="70000"/>
            </a:pPr>
            <a:r>
              <a:rPr lang="es-ES" sz="1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Total turistas</a:t>
            </a:r>
            <a:endParaRPr lang="es-ES" sz="12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5818919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8949245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8166665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7384083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6601501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908866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4183074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3364522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2545970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55 Elipse"/>
          <p:cNvSpPr/>
          <p:nvPr/>
        </p:nvSpPr>
        <p:spPr>
          <a:xfrm>
            <a:off x="1727418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67870"/>
              </p:ext>
            </p:extLst>
          </p:nvPr>
        </p:nvGraphicFramePr>
        <p:xfrm>
          <a:off x="783291" y="1511424"/>
          <a:ext cx="4104000" cy="238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800"/>
                <a:gridCol w="820800"/>
                <a:gridCol w="820800"/>
                <a:gridCol w="820800"/>
                <a:gridCol w="820800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3" name="Text Placeholder 8"/>
          <p:cNvSpPr txBox="1">
            <a:spLocks/>
          </p:cNvSpPr>
          <p:nvPr/>
        </p:nvSpPr>
        <p:spPr>
          <a:xfrm>
            <a:off x="370442" y="4694659"/>
            <a:ext cx="9363238" cy="2381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ln w="19050">
            <a:solidFill>
              <a:schemeClr val="bg1">
                <a:lumMod val="50000"/>
              </a:schemeClr>
            </a:solidFill>
            <a:round/>
          </a:ln>
        </p:spPr>
        <p:txBody>
          <a:bodyPr wrap="none" lIns="0" tIns="0" rIns="0" bIns="36000" anchor="ctr" anchorCtr="0"/>
          <a:lstStyle>
            <a:defPPr>
              <a:defRPr lang="es-ES"/>
            </a:defPPr>
            <a:lvl1pPr defTabSz="8157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r>
              <a:rPr lang="es-ES" dirty="0" smtClean="0"/>
              <a:t># de llegadas de turistas a Baleares año 2020 (€ miles)</a:t>
            </a:r>
            <a:endParaRPr lang="es-ES" dirty="0"/>
          </a:p>
        </p:txBody>
      </p:sp>
      <p:graphicFrame>
        <p:nvGraphicFramePr>
          <p:cNvPr id="51" name="50 Gráfico"/>
          <p:cNvGraphicFramePr/>
          <p:nvPr>
            <p:extLst>
              <p:ext uri="{D42A27DB-BD31-4B8C-83A1-F6EECF244321}">
                <p14:modId xmlns:p14="http://schemas.microsoft.com/office/powerpoint/2010/main" val="777437669"/>
              </p:ext>
            </p:extLst>
          </p:nvPr>
        </p:nvGraphicFramePr>
        <p:xfrm>
          <a:off x="377873" y="5048200"/>
          <a:ext cx="6506663" cy="216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96596"/>
              </p:ext>
            </p:extLst>
          </p:nvPr>
        </p:nvGraphicFramePr>
        <p:xfrm>
          <a:off x="820417" y="5173166"/>
          <a:ext cx="6092694" cy="175356"/>
        </p:xfrm>
        <a:graphic>
          <a:graphicData uri="http://schemas.openxmlformats.org/drawingml/2006/table">
            <a:tbl>
              <a:tblPr/>
              <a:tblGrid>
                <a:gridCol w="676966"/>
                <a:gridCol w="676966"/>
                <a:gridCol w="676966"/>
                <a:gridCol w="676966"/>
                <a:gridCol w="676966"/>
                <a:gridCol w="676966"/>
                <a:gridCol w="676966"/>
                <a:gridCol w="676966"/>
                <a:gridCol w="676966"/>
              </a:tblGrid>
              <a:tr h="162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241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306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183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-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-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n.d</a:t>
                      </a: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830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885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290</a:t>
                      </a:r>
                    </a:p>
                  </a:txBody>
                  <a:tcPr marL="7716" marR="7716" marT="7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4" name="53 Elipse"/>
          <p:cNvSpPr/>
          <p:nvPr/>
        </p:nvSpPr>
        <p:spPr>
          <a:xfrm>
            <a:off x="971328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54 Elipse"/>
          <p:cNvSpPr/>
          <p:nvPr/>
        </p:nvSpPr>
        <p:spPr>
          <a:xfrm>
            <a:off x="1648514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2325700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57 Elipse"/>
          <p:cNvSpPr/>
          <p:nvPr/>
        </p:nvSpPr>
        <p:spPr>
          <a:xfrm>
            <a:off x="3002886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3680072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4357258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60 Elipse"/>
          <p:cNvSpPr/>
          <p:nvPr/>
        </p:nvSpPr>
        <p:spPr>
          <a:xfrm>
            <a:off x="5034444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5711630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63 Elipse"/>
          <p:cNvSpPr/>
          <p:nvPr/>
        </p:nvSpPr>
        <p:spPr>
          <a:xfrm>
            <a:off x="6388819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64 Elipse"/>
          <p:cNvSpPr/>
          <p:nvPr/>
        </p:nvSpPr>
        <p:spPr>
          <a:xfrm>
            <a:off x="4646364" y="6894028"/>
            <a:ext cx="313882" cy="156196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16"/>
          <p:cNvSpPr/>
          <p:nvPr/>
        </p:nvSpPr>
        <p:spPr>
          <a:xfrm>
            <a:off x="5014460" y="6836866"/>
            <a:ext cx="1223232" cy="281858"/>
          </a:xfrm>
          <a:prstGeom prst="rect">
            <a:avLst/>
          </a:prstGeom>
        </p:spPr>
        <p:txBody>
          <a:bodyPr wrap="square" lIns="0" tIns="48097" rIns="96191" bIns="48097" anchor="t">
            <a:spAutoFit/>
          </a:bodyPr>
          <a:lstStyle/>
          <a:p>
            <a:pPr marL="1586" lvl="1" defTabSz="957046" fontAlgn="base">
              <a:spcBef>
                <a:spcPct val="15000"/>
              </a:spcBef>
              <a:spcAft>
                <a:spcPct val="15000"/>
              </a:spcAft>
              <a:buClr>
                <a:schemeClr val="accent4">
                  <a:lumMod val="75000"/>
                </a:schemeClr>
              </a:buClr>
              <a:buSzPct val="70000"/>
            </a:pPr>
            <a:r>
              <a:rPr lang="es-ES" sz="1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Total turistas</a:t>
            </a:r>
            <a:endParaRPr lang="es-ES" sz="12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auto">
          <a:xfrm rot="5400000">
            <a:off x="6257690" y="5764608"/>
            <a:ext cx="1639884" cy="212924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9" name="68 Gráfico"/>
          <p:cNvGraphicFramePr/>
          <p:nvPr>
            <p:extLst>
              <p:ext uri="{D42A27DB-BD31-4B8C-83A1-F6EECF244321}">
                <p14:modId xmlns:p14="http://schemas.microsoft.com/office/powerpoint/2010/main" val="488413372"/>
              </p:ext>
            </p:extLst>
          </p:nvPr>
        </p:nvGraphicFramePr>
        <p:xfrm>
          <a:off x="7384083" y="5049651"/>
          <a:ext cx="2349597" cy="203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0" name="69 Elipse"/>
          <p:cNvSpPr/>
          <p:nvPr/>
        </p:nvSpPr>
        <p:spPr>
          <a:xfrm>
            <a:off x="8794722" y="5067086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2.792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7704608" y="5067086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14.511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Flecha derecha"/>
          <p:cNvSpPr/>
          <p:nvPr/>
        </p:nvSpPr>
        <p:spPr bwMode="gray">
          <a:xfrm rot="20885844">
            <a:off x="1443672" y="2205219"/>
            <a:ext cx="302428" cy="136891"/>
          </a:xfrm>
          <a:prstGeom prst="rightArrow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51 Flecha derecha"/>
          <p:cNvSpPr/>
          <p:nvPr/>
        </p:nvSpPr>
        <p:spPr bwMode="gray">
          <a:xfrm rot="355442">
            <a:off x="2277977" y="2205219"/>
            <a:ext cx="302428" cy="136891"/>
          </a:xfrm>
          <a:prstGeom prst="rightArrow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52 Flecha derecha"/>
          <p:cNvSpPr/>
          <p:nvPr/>
        </p:nvSpPr>
        <p:spPr bwMode="gray">
          <a:xfrm>
            <a:off x="3098952" y="2205219"/>
            <a:ext cx="302428" cy="136891"/>
          </a:xfrm>
          <a:prstGeom prst="rightArrow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71 Flecha derecha"/>
          <p:cNvSpPr/>
          <p:nvPr/>
        </p:nvSpPr>
        <p:spPr bwMode="gray">
          <a:xfrm rot="3715939">
            <a:off x="3718694" y="2641435"/>
            <a:ext cx="868337" cy="136891"/>
          </a:xfrm>
          <a:prstGeom prst="rightArrow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72 Flecha derecha"/>
          <p:cNvSpPr/>
          <p:nvPr/>
        </p:nvSpPr>
        <p:spPr bwMode="gray">
          <a:xfrm rot="20885844">
            <a:off x="1443672" y="3109967"/>
            <a:ext cx="302428" cy="1368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73 Flecha derecha"/>
          <p:cNvSpPr/>
          <p:nvPr/>
        </p:nvSpPr>
        <p:spPr bwMode="gray">
          <a:xfrm rot="21027912">
            <a:off x="2277977" y="3109967"/>
            <a:ext cx="302428" cy="1368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74 Flecha derecha"/>
          <p:cNvSpPr/>
          <p:nvPr/>
        </p:nvSpPr>
        <p:spPr bwMode="gray">
          <a:xfrm rot="209094">
            <a:off x="3065157" y="3109967"/>
            <a:ext cx="302428" cy="1368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75 Flecha derecha"/>
          <p:cNvSpPr/>
          <p:nvPr/>
        </p:nvSpPr>
        <p:spPr bwMode="gray">
          <a:xfrm rot="2998140">
            <a:off x="3855323" y="3413162"/>
            <a:ext cx="477973" cy="1368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76 Elipse"/>
          <p:cNvSpPr/>
          <p:nvPr/>
        </p:nvSpPr>
        <p:spPr>
          <a:xfrm>
            <a:off x="1248788" y="1989057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3,2%</a:t>
            </a:r>
            <a:endParaRPr lang="es-ES" sz="10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77 Elipse"/>
          <p:cNvSpPr/>
          <p:nvPr/>
        </p:nvSpPr>
        <p:spPr>
          <a:xfrm>
            <a:off x="2099048" y="1989057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(1,5%)</a:t>
            </a:r>
            <a:endParaRPr lang="es-ES" sz="10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78 Elipse"/>
          <p:cNvSpPr/>
          <p:nvPr/>
        </p:nvSpPr>
        <p:spPr>
          <a:xfrm>
            <a:off x="2912106" y="1989057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(0,0%)</a:t>
            </a:r>
            <a:endParaRPr lang="es-ES" sz="10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1248788" y="2878245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7,3%</a:t>
            </a:r>
            <a:endParaRPr lang="es-ES" sz="10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82 Elipse"/>
          <p:cNvSpPr/>
          <p:nvPr/>
        </p:nvSpPr>
        <p:spPr>
          <a:xfrm>
            <a:off x="2099048" y="2878245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2,2%</a:t>
            </a:r>
            <a:endParaRPr lang="es-ES" sz="10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83 Elipse"/>
          <p:cNvSpPr/>
          <p:nvPr/>
        </p:nvSpPr>
        <p:spPr>
          <a:xfrm>
            <a:off x="2912106" y="2878245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(0,9%)</a:t>
            </a:r>
            <a:endParaRPr lang="es-ES" sz="10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67 Flecha derecha"/>
          <p:cNvSpPr/>
          <p:nvPr/>
        </p:nvSpPr>
        <p:spPr bwMode="gray">
          <a:xfrm rot="1178760">
            <a:off x="8444476" y="5787570"/>
            <a:ext cx="302428" cy="136891"/>
          </a:xfrm>
          <a:prstGeom prst="rightArrow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85 Flecha derecha"/>
          <p:cNvSpPr/>
          <p:nvPr/>
        </p:nvSpPr>
        <p:spPr bwMode="gray">
          <a:xfrm rot="1053116">
            <a:off x="8410681" y="6121604"/>
            <a:ext cx="302428" cy="1368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86 Elipse"/>
          <p:cNvSpPr/>
          <p:nvPr/>
        </p:nvSpPr>
        <p:spPr>
          <a:xfrm>
            <a:off x="8257630" y="5571408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(93,7%)</a:t>
            </a:r>
            <a:endParaRPr lang="es-ES" sz="10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87 Elipse"/>
          <p:cNvSpPr/>
          <p:nvPr/>
        </p:nvSpPr>
        <p:spPr>
          <a:xfrm>
            <a:off x="8257630" y="5907432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(76,9%)</a:t>
            </a:r>
            <a:endParaRPr lang="es-ES" sz="10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88 Abrir llave"/>
          <p:cNvSpPr/>
          <p:nvPr/>
        </p:nvSpPr>
        <p:spPr>
          <a:xfrm rot="16200000">
            <a:off x="3983946" y="1487002"/>
            <a:ext cx="169525" cy="793096"/>
          </a:xfrm>
          <a:prstGeom prst="leftBrace">
            <a:avLst/>
          </a:prstGeom>
          <a:ln w="12700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89 Llamada rectangular"/>
          <p:cNvSpPr/>
          <p:nvPr/>
        </p:nvSpPr>
        <p:spPr bwMode="gray">
          <a:xfrm>
            <a:off x="4183074" y="2209336"/>
            <a:ext cx="769396" cy="304730"/>
          </a:xfrm>
          <a:prstGeom prst="wedgeRectCallout">
            <a:avLst>
              <a:gd name="adj1" fmla="val -61830"/>
              <a:gd name="adj2" fmla="val -131715"/>
            </a:avLst>
          </a:prstGeom>
          <a:noFill/>
          <a:ln w="12700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05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Caída del 83,0%</a:t>
            </a:r>
            <a:endParaRPr lang="es-ES" sz="105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79 Elipse"/>
          <p:cNvSpPr/>
          <p:nvPr/>
        </p:nvSpPr>
        <p:spPr bwMode="gray">
          <a:xfrm>
            <a:off x="2990333" y="5952917"/>
            <a:ext cx="1575224" cy="515896"/>
          </a:xfrm>
          <a:prstGeom prst="ellipse">
            <a:avLst/>
          </a:prstGeom>
          <a:solidFill>
            <a:srgbClr val="660066">
              <a:alpha val="32000"/>
            </a:srgbClr>
          </a:solidFill>
          <a:ln w="1905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544747791"/>
              </p:ext>
            </p:extLst>
          </p:nvPr>
        </p:nvGraphicFramePr>
        <p:xfrm>
          <a:off x="5136069" y="1764407"/>
          <a:ext cx="451842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Line 4"/>
          <p:cNvSpPr/>
          <p:nvPr/>
        </p:nvSpPr>
        <p:spPr>
          <a:xfrm>
            <a:off x="370441" y="793768"/>
            <a:ext cx="9360000" cy="0"/>
          </a:xfrm>
          <a:prstGeom prst="line">
            <a:avLst/>
          </a:prstGeom>
          <a:ln w="36000">
            <a:solidFill>
              <a:srgbClr val="660066"/>
            </a:solidFill>
            <a:round/>
          </a:ln>
        </p:spPr>
      </p:sp>
      <p:sp>
        <p:nvSpPr>
          <p:cNvPr id="82" name="Footer Placeholder 792"/>
          <p:cNvSpPr txBox="1">
            <a:spLocks/>
          </p:cNvSpPr>
          <p:nvPr/>
        </p:nvSpPr>
        <p:spPr>
          <a:xfrm>
            <a:off x="8834400" y="7222591"/>
            <a:ext cx="795760" cy="230448"/>
          </a:xfrm>
          <a:prstGeom prst="rect">
            <a:avLst/>
          </a:prstGeom>
        </p:spPr>
        <p:txBody>
          <a:bodyPr lIns="0" tIns="0" rIns="17998" bIns="17998" anchor="ctr"/>
          <a:lstStyle>
            <a:defPPr>
              <a:defRPr lang="en-US"/>
            </a:defPPr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s-E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s-E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Placeholder 5"/>
          <p:cNvSpPr txBox="1">
            <a:spLocks/>
          </p:cNvSpPr>
          <p:nvPr/>
        </p:nvSpPr>
        <p:spPr>
          <a:xfrm>
            <a:off x="370439" y="878129"/>
            <a:ext cx="9363241" cy="42840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s-ES" sz="16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Evolución del gasto de los turistas durante el proceso del </a:t>
            </a:r>
            <a:r>
              <a:rPr lang="es-ES" sz="1600" b="1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Brexit</a:t>
            </a:r>
            <a:endParaRPr lang="es-ES" sz="1600" b="1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30" name="29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8116560" y="244195"/>
            <a:ext cx="1613880" cy="483582"/>
          </a:xfrm>
          <a:prstGeom prst="rect">
            <a:avLst/>
          </a:prstGeom>
        </p:spPr>
      </p:pic>
      <p:sp>
        <p:nvSpPr>
          <p:cNvPr id="41" name="Text Placeholder 8"/>
          <p:cNvSpPr txBox="1">
            <a:spLocks/>
          </p:cNvSpPr>
          <p:nvPr/>
        </p:nvSpPr>
        <p:spPr>
          <a:xfrm>
            <a:off x="370442" y="1168619"/>
            <a:ext cx="4589021" cy="2381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ln w="19050">
            <a:solidFill>
              <a:schemeClr val="bg1">
                <a:lumMod val="50000"/>
              </a:schemeClr>
            </a:solidFill>
            <a:round/>
          </a:ln>
        </p:spPr>
        <p:txBody>
          <a:bodyPr wrap="none" lIns="0" tIns="0" rIns="0" bIns="36000" anchor="ctr" anchorCtr="0"/>
          <a:lstStyle>
            <a:defPPr>
              <a:defRPr lang="es-ES"/>
            </a:defPPr>
            <a:lvl1pPr defTabSz="8157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r>
              <a:rPr lang="es-ES" dirty="0"/>
              <a:t>Gasto de los turistas en Baleares (€ miles de millones)</a:t>
            </a:r>
          </a:p>
        </p:txBody>
      </p:sp>
      <p:sp>
        <p:nvSpPr>
          <p:cNvPr id="24" name="Oval 25"/>
          <p:cNvSpPr>
            <a:spLocks noChangeAspect="1"/>
          </p:cNvSpPr>
          <p:nvPr/>
        </p:nvSpPr>
        <p:spPr bwMode="auto">
          <a:xfrm>
            <a:off x="369317" y="457468"/>
            <a:ext cx="212245" cy="2518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Shape 3"/>
          <p:cNvSpPr txBox="1"/>
          <p:nvPr/>
        </p:nvSpPr>
        <p:spPr>
          <a:xfrm>
            <a:off x="612872" y="352024"/>
            <a:ext cx="9468000" cy="668300"/>
          </a:xfrm>
          <a:prstGeom prst="rect">
            <a:avLst/>
          </a:prstGeom>
        </p:spPr>
        <p:txBody>
          <a:bodyPr wrap="none" lIns="0" tIns="44996" rIns="89991" bIns="44996"/>
          <a:lstStyle/>
          <a:p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Evolución del gasto de los turistas en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las Islas Baleares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Placeholder 150"/>
          <p:cNvSpPr>
            <a:spLocks noGrp="1"/>
          </p:cNvSpPr>
          <p:nvPr/>
        </p:nvSpPr>
        <p:spPr bwMode="gray">
          <a:xfrm>
            <a:off x="370442" y="7083474"/>
            <a:ext cx="9445625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  <a:lvl2pPr marL="244475" indent="-24288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06400" indent="-16033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547688" indent="-139700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318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S" sz="800" dirty="0" err="1" smtClean="0">
                <a:latin typeface="Times New Roman" pitchFamily="18" charset="0"/>
                <a:cs typeface="Times New Roman" pitchFamily="18" charset="0"/>
              </a:rPr>
              <a:t>Ibestat</a:t>
            </a: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Datos disponibles hasta la fecha de 30 de septiembre de 2020.</a:t>
            </a:r>
          </a:p>
        </p:txBody>
      </p:sp>
      <p:graphicFrame>
        <p:nvGraphicFramePr>
          <p:cNvPr id="38" name="37 Gráfico"/>
          <p:cNvGraphicFramePr/>
          <p:nvPr>
            <p:extLst>
              <p:ext uri="{D42A27DB-BD31-4B8C-83A1-F6EECF244321}">
                <p14:modId xmlns:p14="http://schemas.microsoft.com/office/powerpoint/2010/main" val="2039538689"/>
              </p:ext>
            </p:extLst>
          </p:nvPr>
        </p:nvGraphicFramePr>
        <p:xfrm>
          <a:off x="377874" y="1764407"/>
          <a:ext cx="451842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Text Placeholder 8"/>
          <p:cNvSpPr txBox="1">
            <a:spLocks/>
          </p:cNvSpPr>
          <p:nvPr/>
        </p:nvSpPr>
        <p:spPr>
          <a:xfrm>
            <a:off x="5136069" y="1168619"/>
            <a:ext cx="4594371" cy="2381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ln w="19050">
            <a:solidFill>
              <a:schemeClr val="bg1">
                <a:lumMod val="50000"/>
              </a:schemeClr>
            </a:solidFill>
            <a:round/>
          </a:ln>
        </p:spPr>
        <p:txBody>
          <a:bodyPr wrap="none" lIns="0" tIns="0" rIns="0" bIns="36000" anchor="ctr" anchorCtr="0"/>
          <a:lstStyle>
            <a:defPPr>
              <a:defRPr lang="es-ES"/>
            </a:defPPr>
            <a:lvl1pPr defTabSz="8157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r>
              <a:rPr lang="es-ES" dirty="0" err="1"/>
              <a:t>Mix</a:t>
            </a:r>
            <a:r>
              <a:rPr lang="es-ES" dirty="0"/>
              <a:t> del gasto de los turistas en Baleares </a:t>
            </a:r>
          </a:p>
        </p:txBody>
      </p:sp>
      <p:sp>
        <p:nvSpPr>
          <p:cNvPr id="48" name="Rectangle 116"/>
          <p:cNvSpPr/>
          <p:nvPr/>
        </p:nvSpPr>
        <p:spPr>
          <a:xfrm>
            <a:off x="9404225" y="3852638"/>
            <a:ext cx="393885" cy="189466"/>
          </a:xfrm>
          <a:prstGeom prst="rect">
            <a:avLst/>
          </a:prstGeom>
        </p:spPr>
        <p:txBody>
          <a:bodyPr wrap="square" lIns="0" tIns="48097" rIns="96191" bIns="48097" anchor="t">
            <a:spAutoFit/>
          </a:bodyPr>
          <a:lstStyle/>
          <a:p>
            <a:pPr marL="1586" lvl="1" defTabSz="957046" fontAlgn="base">
              <a:spcBef>
                <a:spcPct val="15000"/>
              </a:spcBef>
              <a:spcAft>
                <a:spcPct val="15000"/>
              </a:spcAft>
              <a:buClr>
                <a:schemeClr val="accent4">
                  <a:lumMod val="75000"/>
                </a:schemeClr>
              </a:buClr>
              <a:buSzPct val="70000"/>
            </a:pPr>
            <a:r>
              <a:rPr lang="es-ES" sz="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(1)</a:t>
            </a:r>
            <a:endParaRPr lang="es-ES" sz="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9" name="Rectangle 116"/>
          <p:cNvSpPr/>
          <p:nvPr/>
        </p:nvSpPr>
        <p:spPr>
          <a:xfrm>
            <a:off x="4627314" y="3852638"/>
            <a:ext cx="393885" cy="189466"/>
          </a:xfrm>
          <a:prstGeom prst="rect">
            <a:avLst/>
          </a:prstGeom>
        </p:spPr>
        <p:txBody>
          <a:bodyPr wrap="square" lIns="0" tIns="48097" rIns="96191" bIns="48097" anchor="t">
            <a:spAutoFit/>
          </a:bodyPr>
          <a:lstStyle/>
          <a:p>
            <a:pPr marL="1586" lvl="1" defTabSz="957046" fontAlgn="base">
              <a:spcBef>
                <a:spcPct val="15000"/>
              </a:spcBef>
              <a:spcAft>
                <a:spcPct val="15000"/>
              </a:spcAft>
              <a:buClr>
                <a:schemeClr val="accent4">
                  <a:lumMod val="75000"/>
                </a:schemeClr>
              </a:buClr>
              <a:buSzPct val="70000"/>
            </a:pPr>
            <a:r>
              <a:rPr lang="es-ES" sz="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(1)</a:t>
            </a:r>
            <a:endParaRPr lang="es-ES" sz="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3373136" y="4171924"/>
            <a:ext cx="313882" cy="156196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16"/>
          <p:cNvSpPr/>
          <p:nvPr/>
        </p:nvSpPr>
        <p:spPr>
          <a:xfrm>
            <a:off x="3715593" y="4118859"/>
            <a:ext cx="1223232" cy="266411"/>
          </a:xfrm>
          <a:prstGeom prst="rect">
            <a:avLst/>
          </a:prstGeom>
        </p:spPr>
        <p:txBody>
          <a:bodyPr wrap="square" lIns="0" tIns="48097" rIns="96191" bIns="48097" anchor="t">
            <a:spAutoFit/>
          </a:bodyPr>
          <a:lstStyle/>
          <a:p>
            <a:pPr marL="1586" lvl="1" defTabSz="957046" fontAlgn="base">
              <a:spcBef>
                <a:spcPct val="15000"/>
              </a:spcBef>
              <a:spcAft>
                <a:spcPct val="15000"/>
              </a:spcAft>
              <a:buClr>
                <a:schemeClr val="accent4">
                  <a:lumMod val="75000"/>
                </a:schemeClr>
              </a:buClr>
              <a:buSzPct val="70000"/>
            </a:pPr>
            <a:r>
              <a:rPr lang="es-ES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Total turistas</a:t>
            </a:r>
            <a:endParaRPr lang="es-ES" sz="11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8408011" y="4173450"/>
            <a:ext cx="313882" cy="156196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16"/>
          <p:cNvSpPr/>
          <p:nvPr/>
        </p:nvSpPr>
        <p:spPr>
          <a:xfrm>
            <a:off x="8795157" y="4116288"/>
            <a:ext cx="1223232" cy="281858"/>
          </a:xfrm>
          <a:prstGeom prst="rect">
            <a:avLst/>
          </a:prstGeom>
        </p:spPr>
        <p:txBody>
          <a:bodyPr wrap="square" lIns="0" tIns="48097" rIns="96191" bIns="48097" anchor="t">
            <a:spAutoFit/>
          </a:bodyPr>
          <a:lstStyle/>
          <a:p>
            <a:pPr marL="1586" lvl="1" defTabSz="957046" fontAlgn="base">
              <a:spcBef>
                <a:spcPct val="15000"/>
              </a:spcBef>
              <a:spcAft>
                <a:spcPct val="15000"/>
              </a:spcAft>
              <a:buClr>
                <a:schemeClr val="accent4">
                  <a:lumMod val="75000"/>
                </a:schemeClr>
              </a:buClr>
              <a:buSzPct val="70000"/>
            </a:pPr>
            <a:r>
              <a:rPr lang="es-ES" sz="1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Total turistas</a:t>
            </a:r>
            <a:endParaRPr lang="es-ES" sz="12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5818919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8949245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8166665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7384083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6601501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908866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4183074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3364522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2545970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55 Elipse"/>
          <p:cNvSpPr/>
          <p:nvPr/>
        </p:nvSpPr>
        <p:spPr>
          <a:xfrm>
            <a:off x="1727418" y="1527379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90957"/>
              </p:ext>
            </p:extLst>
          </p:nvPr>
        </p:nvGraphicFramePr>
        <p:xfrm>
          <a:off x="783291" y="1511424"/>
          <a:ext cx="4104000" cy="238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800"/>
                <a:gridCol w="820800"/>
                <a:gridCol w="820800"/>
                <a:gridCol w="820800"/>
                <a:gridCol w="820800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14,6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14,8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14,8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43" name="Text Placeholder 8"/>
          <p:cNvSpPr txBox="1">
            <a:spLocks/>
          </p:cNvSpPr>
          <p:nvPr/>
        </p:nvSpPr>
        <p:spPr>
          <a:xfrm>
            <a:off x="370442" y="4694659"/>
            <a:ext cx="9363238" cy="2381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ln w="19050">
            <a:solidFill>
              <a:schemeClr val="bg1">
                <a:lumMod val="50000"/>
              </a:schemeClr>
            </a:solidFill>
            <a:round/>
          </a:ln>
        </p:spPr>
        <p:txBody>
          <a:bodyPr wrap="none" lIns="0" tIns="0" rIns="0" bIns="36000" anchor="ctr" anchorCtr="0"/>
          <a:lstStyle>
            <a:defPPr>
              <a:defRPr lang="es-ES"/>
            </a:defPPr>
            <a:lvl1pPr defTabSz="8157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r>
              <a:rPr lang="es-ES" dirty="0"/>
              <a:t>Gasto de los turistas en Baleares año </a:t>
            </a:r>
            <a:r>
              <a:rPr lang="es-ES" dirty="0" smtClean="0"/>
              <a:t>2020 (€ millones)</a:t>
            </a:r>
            <a:endParaRPr lang="es-ES" dirty="0"/>
          </a:p>
        </p:txBody>
      </p:sp>
      <p:graphicFrame>
        <p:nvGraphicFramePr>
          <p:cNvPr id="51" name="50 Gráfico"/>
          <p:cNvGraphicFramePr/>
          <p:nvPr>
            <p:extLst>
              <p:ext uri="{D42A27DB-BD31-4B8C-83A1-F6EECF244321}">
                <p14:modId xmlns:p14="http://schemas.microsoft.com/office/powerpoint/2010/main" val="2436589978"/>
              </p:ext>
            </p:extLst>
          </p:nvPr>
        </p:nvGraphicFramePr>
        <p:xfrm>
          <a:off x="385188" y="5048200"/>
          <a:ext cx="6593297" cy="216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65991"/>
              </p:ext>
            </p:extLst>
          </p:nvPr>
        </p:nvGraphicFramePr>
        <p:xfrm>
          <a:off x="820417" y="5173166"/>
          <a:ext cx="6092694" cy="177165"/>
        </p:xfrm>
        <a:graphic>
          <a:graphicData uri="http://schemas.openxmlformats.org/drawingml/2006/table">
            <a:tbl>
              <a:tblPr/>
              <a:tblGrid>
                <a:gridCol w="676966"/>
                <a:gridCol w="676966"/>
                <a:gridCol w="676966"/>
                <a:gridCol w="676966"/>
                <a:gridCol w="676966"/>
                <a:gridCol w="676966"/>
                <a:gridCol w="676966"/>
                <a:gridCol w="676966"/>
                <a:gridCol w="676966"/>
              </a:tblGrid>
              <a:tr h="162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4" name="53 Elipse"/>
          <p:cNvSpPr/>
          <p:nvPr/>
        </p:nvSpPr>
        <p:spPr>
          <a:xfrm>
            <a:off x="971328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54 Elipse"/>
          <p:cNvSpPr/>
          <p:nvPr/>
        </p:nvSpPr>
        <p:spPr>
          <a:xfrm>
            <a:off x="1648514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2325700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57 Elipse"/>
          <p:cNvSpPr/>
          <p:nvPr/>
        </p:nvSpPr>
        <p:spPr>
          <a:xfrm>
            <a:off x="3002886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3680072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4357258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60 Elipse"/>
          <p:cNvSpPr/>
          <p:nvPr/>
        </p:nvSpPr>
        <p:spPr>
          <a:xfrm>
            <a:off x="5034444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61 Elipse"/>
          <p:cNvSpPr/>
          <p:nvPr/>
        </p:nvSpPr>
        <p:spPr>
          <a:xfrm>
            <a:off x="5711630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63 Elipse"/>
          <p:cNvSpPr/>
          <p:nvPr/>
        </p:nvSpPr>
        <p:spPr>
          <a:xfrm>
            <a:off x="6388819" y="5158308"/>
            <a:ext cx="35111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auto">
          <a:xfrm rot="5400000">
            <a:off x="6257690" y="5764608"/>
            <a:ext cx="1639884" cy="212924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9" name="68 Gráfico"/>
          <p:cNvGraphicFramePr/>
          <p:nvPr>
            <p:extLst>
              <p:ext uri="{D42A27DB-BD31-4B8C-83A1-F6EECF244321}">
                <p14:modId xmlns:p14="http://schemas.microsoft.com/office/powerpoint/2010/main" val="3888653843"/>
              </p:ext>
            </p:extLst>
          </p:nvPr>
        </p:nvGraphicFramePr>
        <p:xfrm>
          <a:off x="7384083" y="5049651"/>
          <a:ext cx="2349597" cy="203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0" name="69 Elipse"/>
          <p:cNvSpPr/>
          <p:nvPr/>
        </p:nvSpPr>
        <p:spPr>
          <a:xfrm>
            <a:off x="8794722" y="5067086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1.707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7704608" y="5067086"/>
            <a:ext cx="566070" cy="225713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13.215</a:t>
            </a:r>
            <a:endParaRPr lang="es-E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Flecha derecha"/>
          <p:cNvSpPr/>
          <p:nvPr/>
        </p:nvSpPr>
        <p:spPr bwMode="gray">
          <a:xfrm rot="20885844">
            <a:off x="1443672" y="2205219"/>
            <a:ext cx="302428" cy="136891"/>
          </a:xfrm>
          <a:prstGeom prst="rightArrow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51 Flecha derecha"/>
          <p:cNvSpPr/>
          <p:nvPr/>
        </p:nvSpPr>
        <p:spPr bwMode="gray">
          <a:xfrm rot="21332576">
            <a:off x="2277977" y="2205219"/>
            <a:ext cx="302428" cy="136891"/>
          </a:xfrm>
          <a:prstGeom prst="rightArrow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52 Flecha derecha"/>
          <p:cNvSpPr/>
          <p:nvPr/>
        </p:nvSpPr>
        <p:spPr bwMode="gray">
          <a:xfrm rot="21303887">
            <a:off x="3098952" y="2205219"/>
            <a:ext cx="302428" cy="136891"/>
          </a:xfrm>
          <a:prstGeom prst="rightArrow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71 Flecha derecha"/>
          <p:cNvSpPr/>
          <p:nvPr/>
        </p:nvSpPr>
        <p:spPr bwMode="gray">
          <a:xfrm rot="3715939">
            <a:off x="3718694" y="2641435"/>
            <a:ext cx="868337" cy="136891"/>
          </a:xfrm>
          <a:prstGeom prst="rightArrow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72 Flecha derecha"/>
          <p:cNvSpPr/>
          <p:nvPr/>
        </p:nvSpPr>
        <p:spPr bwMode="gray">
          <a:xfrm rot="20885844">
            <a:off x="1443672" y="3109967"/>
            <a:ext cx="302428" cy="1368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73 Flecha derecha"/>
          <p:cNvSpPr/>
          <p:nvPr/>
        </p:nvSpPr>
        <p:spPr bwMode="gray">
          <a:xfrm rot="21374812">
            <a:off x="2277977" y="3109967"/>
            <a:ext cx="302428" cy="1368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74 Flecha derecha"/>
          <p:cNvSpPr/>
          <p:nvPr/>
        </p:nvSpPr>
        <p:spPr bwMode="gray">
          <a:xfrm rot="209094">
            <a:off x="3065157" y="3109967"/>
            <a:ext cx="302428" cy="1368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75 Flecha derecha"/>
          <p:cNvSpPr/>
          <p:nvPr/>
        </p:nvSpPr>
        <p:spPr bwMode="gray">
          <a:xfrm rot="2998140">
            <a:off x="3855323" y="3413162"/>
            <a:ext cx="477973" cy="1368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76 Elipse"/>
          <p:cNvSpPr/>
          <p:nvPr/>
        </p:nvSpPr>
        <p:spPr>
          <a:xfrm>
            <a:off x="1248788" y="1989057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9,7%</a:t>
            </a:r>
            <a:endParaRPr lang="es-ES" sz="10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77 Elipse"/>
          <p:cNvSpPr/>
          <p:nvPr/>
        </p:nvSpPr>
        <p:spPr>
          <a:xfrm>
            <a:off x="2099048" y="1989057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2,6%</a:t>
            </a:r>
            <a:endParaRPr lang="es-ES" sz="10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78 Elipse"/>
          <p:cNvSpPr/>
          <p:nvPr/>
        </p:nvSpPr>
        <p:spPr>
          <a:xfrm>
            <a:off x="2912106" y="1989057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4,6%</a:t>
            </a:r>
            <a:endParaRPr lang="es-ES" sz="10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1248788" y="2878245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13,1%</a:t>
            </a:r>
            <a:endParaRPr lang="es-ES" sz="10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82 Elipse"/>
          <p:cNvSpPr/>
          <p:nvPr/>
        </p:nvSpPr>
        <p:spPr>
          <a:xfrm>
            <a:off x="2099048" y="2878245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0,6%</a:t>
            </a:r>
            <a:endParaRPr lang="es-ES" sz="10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83 Elipse"/>
          <p:cNvSpPr/>
          <p:nvPr/>
        </p:nvSpPr>
        <p:spPr>
          <a:xfrm>
            <a:off x="2912106" y="2878245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(0,7%)</a:t>
            </a:r>
            <a:endParaRPr lang="es-ES" sz="10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67 Flecha derecha"/>
          <p:cNvSpPr/>
          <p:nvPr/>
        </p:nvSpPr>
        <p:spPr bwMode="gray">
          <a:xfrm rot="1178760">
            <a:off x="8444476" y="5787570"/>
            <a:ext cx="302428" cy="136891"/>
          </a:xfrm>
          <a:prstGeom prst="rightArrow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85 Flecha derecha"/>
          <p:cNvSpPr/>
          <p:nvPr/>
        </p:nvSpPr>
        <p:spPr bwMode="gray">
          <a:xfrm rot="1053116">
            <a:off x="8410681" y="6121604"/>
            <a:ext cx="302428" cy="13689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86 Elipse"/>
          <p:cNvSpPr/>
          <p:nvPr/>
        </p:nvSpPr>
        <p:spPr>
          <a:xfrm>
            <a:off x="8257630" y="5571408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(93,5%)</a:t>
            </a:r>
            <a:endParaRPr lang="es-ES" sz="10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87 Elipse"/>
          <p:cNvSpPr/>
          <p:nvPr/>
        </p:nvSpPr>
        <p:spPr>
          <a:xfrm>
            <a:off x="8257630" y="5907432"/>
            <a:ext cx="650682" cy="225713"/>
          </a:xfrm>
          <a:prstGeom prst="ellipse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s-ES" sz="10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(84,8%)</a:t>
            </a:r>
            <a:endParaRPr lang="es-ES" sz="10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88 Abrir llave"/>
          <p:cNvSpPr/>
          <p:nvPr/>
        </p:nvSpPr>
        <p:spPr>
          <a:xfrm rot="16200000">
            <a:off x="3983946" y="1487002"/>
            <a:ext cx="169525" cy="793096"/>
          </a:xfrm>
          <a:prstGeom prst="leftBrace">
            <a:avLst/>
          </a:prstGeom>
          <a:ln w="12700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89 Llamada rectangular"/>
          <p:cNvSpPr/>
          <p:nvPr/>
        </p:nvSpPr>
        <p:spPr bwMode="gray">
          <a:xfrm>
            <a:off x="4183074" y="2209336"/>
            <a:ext cx="769396" cy="304730"/>
          </a:xfrm>
          <a:prstGeom prst="wedgeRectCallout">
            <a:avLst>
              <a:gd name="adj1" fmla="val -61830"/>
              <a:gd name="adj2" fmla="val -131715"/>
            </a:avLst>
          </a:prstGeom>
          <a:noFill/>
          <a:ln w="12700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05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Caída del 88,5%</a:t>
            </a:r>
            <a:endParaRPr lang="es-ES" sz="105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4646364" y="6894028"/>
            <a:ext cx="313882" cy="156196"/>
          </a:xfrm>
          <a:prstGeom prst="ellipse">
            <a:avLst/>
          </a:prstGeom>
          <a:noFill/>
          <a:ln w="1270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16"/>
          <p:cNvSpPr/>
          <p:nvPr/>
        </p:nvSpPr>
        <p:spPr>
          <a:xfrm>
            <a:off x="5014460" y="6836866"/>
            <a:ext cx="1223232" cy="281858"/>
          </a:xfrm>
          <a:prstGeom prst="rect">
            <a:avLst/>
          </a:prstGeom>
        </p:spPr>
        <p:txBody>
          <a:bodyPr wrap="square" lIns="0" tIns="48097" rIns="96191" bIns="48097" anchor="t">
            <a:spAutoFit/>
          </a:bodyPr>
          <a:lstStyle/>
          <a:p>
            <a:pPr marL="1586" lvl="1" defTabSz="957046" fontAlgn="base">
              <a:spcBef>
                <a:spcPct val="15000"/>
              </a:spcBef>
              <a:spcAft>
                <a:spcPct val="15000"/>
              </a:spcAft>
              <a:buClr>
                <a:schemeClr val="accent4">
                  <a:lumMod val="75000"/>
                </a:schemeClr>
              </a:buClr>
              <a:buSzPct val="70000"/>
            </a:pPr>
            <a:r>
              <a:rPr lang="es-ES" sz="1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Total turistas</a:t>
            </a:r>
            <a:endParaRPr lang="es-ES" sz="12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0" name="79 Elipse"/>
          <p:cNvSpPr/>
          <p:nvPr/>
        </p:nvSpPr>
        <p:spPr bwMode="gray">
          <a:xfrm>
            <a:off x="2990333" y="5952917"/>
            <a:ext cx="1575224" cy="515896"/>
          </a:xfrm>
          <a:prstGeom prst="ellipse">
            <a:avLst/>
          </a:prstGeom>
          <a:solidFill>
            <a:srgbClr val="660066">
              <a:alpha val="32000"/>
            </a:srgbClr>
          </a:solidFill>
          <a:ln w="1905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4"/>
          <p:cNvSpPr/>
          <p:nvPr/>
        </p:nvSpPr>
        <p:spPr>
          <a:xfrm>
            <a:off x="370440" y="793768"/>
            <a:ext cx="9360000" cy="0"/>
          </a:xfrm>
          <a:prstGeom prst="line">
            <a:avLst/>
          </a:prstGeom>
          <a:ln w="36000">
            <a:solidFill>
              <a:srgbClr val="660066"/>
            </a:solidFill>
            <a:round/>
          </a:ln>
        </p:spPr>
      </p:sp>
      <p:pic>
        <p:nvPicPr>
          <p:cNvPr id="6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8116560" y="244195"/>
            <a:ext cx="1613880" cy="483582"/>
          </a:xfrm>
          <a:prstGeom prst="rect">
            <a:avLst/>
          </a:prstGeom>
        </p:spPr>
      </p:pic>
      <p:sp>
        <p:nvSpPr>
          <p:cNvPr id="42" name="Footer Placeholder 792"/>
          <p:cNvSpPr txBox="1">
            <a:spLocks/>
          </p:cNvSpPr>
          <p:nvPr/>
        </p:nvSpPr>
        <p:spPr>
          <a:xfrm>
            <a:off x="8834400" y="7150583"/>
            <a:ext cx="795760" cy="230448"/>
          </a:xfrm>
          <a:prstGeom prst="rect">
            <a:avLst/>
          </a:prstGeom>
        </p:spPr>
        <p:txBody>
          <a:bodyPr lIns="0" tIns="0" rIns="17998" bIns="17998" anchor="ctr"/>
          <a:lstStyle>
            <a:defPPr>
              <a:defRPr lang="en-US"/>
            </a:defPPr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s-E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s-E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25"/>
          <p:cNvSpPr>
            <a:spLocks noChangeAspect="1"/>
          </p:cNvSpPr>
          <p:nvPr/>
        </p:nvSpPr>
        <p:spPr bwMode="auto">
          <a:xfrm>
            <a:off x="369317" y="457468"/>
            <a:ext cx="212245" cy="2518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Shape 3"/>
          <p:cNvSpPr txBox="1"/>
          <p:nvPr/>
        </p:nvSpPr>
        <p:spPr>
          <a:xfrm>
            <a:off x="612872" y="352024"/>
            <a:ext cx="9468000" cy="668300"/>
          </a:xfrm>
          <a:prstGeom prst="rect">
            <a:avLst/>
          </a:prstGeom>
        </p:spPr>
        <p:txBody>
          <a:bodyPr wrap="none" lIns="0" tIns="44996" rIns="89991" bIns="44996"/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¿Actividad transaccional en el sector hotelero?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/>
          <p:nvPr/>
        </p:nvSpPr>
        <p:spPr bwMode="auto">
          <a:xfrm>
            <a:off x="369318" y="4579247"/>
            <a:ext cx="4608000" cy="4189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6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Moratoria hipotecaria contemplada en el Real </a:t>
            </a:r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Decreto-ley </a:t>
            </a:r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25/2020 de </a:t>
            </a:r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de </a:t>
            </a:r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julio</a:t>
            </a:r>
            <a:endParaRPr lang="es-E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46 Elipse"/>
          <p:cNvSpPr/>
          <p:nvPr/>
        </p:nvSpPr>
        <p:spPr>
          <a:xfrm>
            <a:off x="431749" y="4664060"/>
            <a:ext cx="272100" cy="2493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27" name="Rectangle 6"/>
          <p:cNvSpPr/>
          <p:nvPr/>
        </p:nvSpPr>
        <p:spPr bwMode="auto">
          <a:xfrm>
            <a:off x="369318" y="5249146"/>
            <a:ext cx="4608000" cy="4189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6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Concesión de créditos con aval del ICO (nueva carencia y extensión de vencimientos)</a:t>
            </a:r>
            <a:endParaRPr lang="es-E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46 Elipse"/>
          <p:cNvSpPr/>
          <p:nvPr/>
        </p:nvSpPr>
        <p:spPr>
          <a:xfrm>
            <a:off x="431749" y="5333959"/>
            <a:ext cx="272100" cy="2493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29" name="Rectangle 6"/>
          <p:cNvSpPr/>
          <p:nvPr/>
        </p:nvSpPr>
        <p:spPr bwMode="auto">
          <a:xfrm>
            <a:off x="369318" y="5919045"/>
            <a:ext cx="4608000" cy="4189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6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Posibilidad de acogerse a los Expedientes </a:t>
            </a:r>
            <a:r>
              <a:rPr lang="es-E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Regulación Temporal de </a:t>
            </a:r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Empleo (</a:t>
            </a:r>
            <a:r>
              <a:rPr lang="es-ES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ERTEs</a:t>
            </a:r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s-E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46 Elipse"/>
          <p:cNvSpPr/>
          <p:nvPr/>
        </p:nvSpPr>
        <p:spPr>
          <a:xfrm>
            <a:off x="431749" y="6003858"/>
            <a:ext cx="272100" cy="2493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31" name="Rectangle 6"/>
          <p:cNvSpPr/>
          <p:nvPr/>
        </p:nvSpPr>
        <p:spPr bwMode="auto">
          <a:xfrm>
            <a:off x="369318" y="6588943"/>
            <a:ext cx="4608000" cy="4189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6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Sector en una posición de fortaleza hasta el impacto del </a:t>
            </a:r>
            <a:r>
              <a:rPr lang="es-ES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endParaRPr lang="es-E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46 Elipse"/>
          <p:cNvSpPr/>
          <p:nvPr/>
        </p:nvSpPr>
        <p:spPr>
          <a:xfrm>
            <a:off x="431749" y="6673756"/>
            <a:ext cx="272100" cy="2493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41" name="Rectangle 6"/>
          <p:cNvSpPr/>
          <p:nvPr/>
        </p:nvSpPr>
        <p:spPr bwMode="auto">
          <a:xfrm>
            <a:off x="5122440" y="4579247"/>
            <a:ext cx="4608000" cy="4189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6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Impacto de la pandemia </a:t>
            </a:r>
            <a:r>
              <a:rPr lang="es-ES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endParaRPr lang="es-E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6 Elipse"/>
          <p:cNvSpPr/>
          <p:nvPr/>
        </p:nvSpPr>
        <p:spPr>
          <a:xfrm>
            <a:off x="5184871" y="4664060"/>
            <a:ext cx="272100" cy="2493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s-ES" sz="1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6"/>
          <p:cNvSpPr/>
          <p:nvPr/>
        </p:nvSpPr>
        <p:spPr bwMode="auto">
          <a:xfrm>
            <a:off x="5122440" y="5249146"/>
            <a:ext cx="4608000" cy="4189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6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Dificultad para conseguir nueva financiación? Nuevos proyectos?</a:t>
            </a:r>
            <a:endParaRPr lang="es-E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5184871" y="5333959"/>
            <a:ext cx="272100" cy="2493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49" name="Rectangle 6"/>
          <p:cNvSpPr/>
          <p:nvPr/>
        </p:nvSpPr>
        <p:spPr bwMode="auto">
          <a:xfrm>
            <a:off x="5122440" y="5919045"/>
            <a:ext cx="4608000" cy="4189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6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Mayores costes de financiación (pero Euribor en negativo para futuro)</a:t>
            </a:r>
            <a:endParaRPr lang="es-E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46 Elipse"/>
          <p:cNvSpPr/>
          <p:nvPr/>
        </p:nvSpPr>
        <p:spPr>
          <a:xfrm>
            <a:off x="5184871" y="6003858"/>
            <a:ext cx="272100" cy="2493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51" name="Rectangle 6"/>
          <p:cNvSpPr/>
          <p:nvPr/>
        </p:nvSpPr>
        <p:spPr bwMode="auto">
          <a:xfrm>
            <a:off x="5122440" y="6588943"/>
            <a:ext cx="4608000" cy="4189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6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“Reconversión de la industria”</a:t>
            </a:r>
            <a:endParaRPr lang="es-E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46 Elipse"/>
          <p:cNvSpPr/>
          <p:nvPr/>
        </p:nvSpPr>
        <p:spPr>
          <a:xfrm>
            <a:off x="5184871" y="6673756"/>
            <a:ext cx="272100" cy="2493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53" name="AutoShape 14"/>
          <p:cNvSpPr>
            <a:spLocks noChangeArrowheads="1"/>
          </p:cNvSpPr>
          <p:nvPr/>
        </p:nvSpPr>
        <p:spPr bwMode="auto">
          <a:xfrm rot="10800000">
            <a:off x="1799952" y="3996655"/>
            <a:ext cx="6480720" cy="432047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Factores determinantes en la actualidad</a:t>
            </a:r>
            <a:endParaRPr lang="es-E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3" t="9778" r="41169" b="16039"/>
          <a:stretch/>
        </p:blipFill>
        <p:spPr bwMode="auto">
          <a:xfrm>
            <a:off x="3790440" y="900311"/>
            <a:ext cx="2520000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0" t="9778" r="32022" b="3546"/>
          <a:stretch/>
        </p:blipFill>
        <p:spPr bwMode="auto">
          <a:xfrm>
            <a:off x="504088" y="900311"/>
            <a:ext cx="2520000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t="6906" r="29396" b="6964"/>
          <a:stretch/>
        </p:blipFill>
        <p:spPr bwMode="auto">
          <a:xfrm>
            <a:off x="7056536" y="900311"/>
            <a:ext cx="2520000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Text Placeholder 150"/>
          <p:cNvSpPr>
            <a:spLocks noGrp="1"/>
          </p:cNvSpPr>
          <p:nvPr/>
        </p:nvSpPr>
        <p:spPr bwMode="gray">
          <a:xfrm>
            <a:off x="370442" y="7083474"/>
            <a:ext cx="9445625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  <a:lvl2pPr marL="244475" indent="-24288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06400" indent="-16033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547688" indent="-139700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318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S" sz="800" dirty="0" err="1" smtClean="0">
                <a:latin typeface="Times New Roman" pitchFamily="18" charset="0"/>
                <a:cs typeface="Times New Roman" pitchFamily="18" charset="0"/>
              </a:rPr>
              <a:t>Fiadex</a:t>
            </a: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1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4"/>
          <p:cNvSpPr/>
          <p:nvPr/>
        </p:nvSpPr>
        <p:spPr>
          <a:xfrm>
            <a:off x="370441" y="793768"/>
            <a:ext cx="9360000" cy="0"/>
          </a:xfrm>
          <a:prstGeom prst="line">
            <a:avLst/>
          </a:prstGeom>
          <a:ln w="36000">
            <a:solidFill>
              <a:srgbClr val="660066"/>
            </a:solidFill>
            <a:round/>
          </a:ln>
        </p:spPr>
      </p:sp>
      <p:sp>
        <p:nvSpPr>
          <p:cNvPr id="82" name="Footer Placeholder 792"/>
          <p:cNvSpPr txBox="1">
            <a:spLocks/>
          </p:cNvSpPr>
          <p:nvPr/>
        </p:nvSpPr>
        <p:spPr>
          <a:xfrm>
            <a:off x="8834400" y="6656052"/>
            <a:ext cx="795760" cy="230448"/>
          </a:xfrm>
          <a:prstGeom prst="rect">
            <a:avLst/>
          </a:prstGeom>
        </p:spPr>
        <p:txBody>
          <a:bodyPr lIns="0" tIns="0" rIns="17998" bIns="17998" anchor="ctr"/>
          <a:lstStyle>
            <a:defPPr>
              <a:defRPr lang="en-US"/>
            </a:defPPr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s-E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s-E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Placeholder 5"/>
          <p:cNvSpPr txBox="1">
            <a:spLocks/>
          </p:cNvSpPr>
          <p:nvPr/>
        </p:nvSpPr>
        <p:spPr>
          <a:xfrm>
            <a:off x="370439" y="878129"/>
            <a:ext cx="9363241" cy="428400"/>
          </a:xfrm>
          <a:prstGeom prst="rect">
            <a:avLst/>
          </a:prstGeom>
        </p:spPr>
        <p:txBody>
          <a:bodyPr wrap="square" lIns="0" tIns="0" rIns="0" bIns="0"/>
          <a:lstStyle/>
          <a:p>
            <a:r>
              <a:rPr lang="es-ES" sz="16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Impacto del </a:t>
            </a:r>
            <a:r>
              <a:rPr lang="es-ES" sz="1600" b="1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Covid</a:t>
            </a:r>
            <a:r>
              <a:rPr lang="es-ES" sz="16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en el Reino Unido y reflexiones sobre su incidencia en el turismo</a:t>
            </a:r>
            <a:endParaRPr lang="es-ES" sz="1600" b="1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30" name="2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8116560" y="244195"/>
            <a:ext cx="1613880" cy="483582"/>
          </a:xfrm>
          <a:prstGeom prst="rect">
            <a:avLst/>
          </a:prstGeom>
        </p:spPr>
      </p:pic>
      <p:sp>
        <p:nvSpPr>
          <p:cNvPr id="24" name="Oval 25"/>
          <p:cNvSpPr>
            <a:spLocks noChangeAspect="1"/>
          </p:cNvSpPr>
          <p:nvPr/>
        </p:nvSpPr>
        <p:spPr bwMode="auto">
          <a:xfrm>
            <a:off x="369317" y="457468"/>
            <a:ext cx="212245" cy="2518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Shape 3"/>
          <p:cNvSpPr txBox="1"/>
          <p:nvPr/>
        </p:nvSpPr>
        <p:spPr>
          <a:xfrm>
            <a:off x="612872" y="352024"/>
            <a:ext cx="9468000" cy="668300"/>
          </a:xfrm>
          <a:prstGeom prst="rect">
            <a:avLst/>
          </a:prstGeom>
        </p:spPr>
        <p:txBody>
          <a:bodyPr wrap="none" lIns="0" tIns="44996" rIns="89991" bIns="44996"/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Impacto del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en el Reino Unido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Placeholder 150"/>
          <p:cNvSpPr>
            <a:spLocks noGrp="1"/>
          </p:cNvSpPr>
          <p:nvPr/>
        </p:nvSpPr>
        <p:spPr bwMode="gray">
          <a:xfrm>
            <a:off x="370442" y="6516935"/>
            <a:ext cx="9445625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  <a:lvl2pPr marL="244475" indent="-24288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06400" indent="-16033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547688" indent="-139700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318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S" sz="800" dirty="0">
                <a:latin typeface="Times New Roman" pitchFamily="18" charset="0"/>
                <a:cs typeface="Times New Roman" pitchFamily="18" charset="0"/>
              </a:rPr>
              <a:t>UK </a:t>
            </a:r>
            <a:r>
              <a:rPr lang="es-ES" sz="800" dirty="0" err="1" smtClean="0">
                <a:latin typeface="Times New Roman" pitchFamily="18" charset="0"/>
                <a:cs typeface="Times New Roman" pitchFamily="18" charset="0"/>
              </a:rPr>
              <a:t>Government</a:t>
            </a: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2879804422"/>
              </p:ext>
            </p:extLst>
          </p:nvPr>
        </p:nvGraphicFramePr>
        <p:xfrm>
          <a:off x="370442" y="1404367"/>
          <a:ext cx="4620392" cy="217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3234918417"/>
              </p:ext>
            </p:extLst>
          </p:nvPr>
        </p:nvGraphicFramePr>
        <p:xfrm>
          <a:off x="354756" y="4128613"/>
          <a:ext cx="4620392" cy="217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30 Elipse"/>
          <p:cNvSpPr/>
          <p:nvPr/>
        </p:nvSpPr>
        <p:spPr bwMode="gray">
          <a:xfrm rot="20955581">
            <a:off x="1190559" y="2648639"/>
            <a:ext cx="965885" cy="505900"/>
          </a:xfrm>
          <a:prstGeom prst="ellipse">
            <a:avLst/>
          </a:prstGeom>
          <a:solidFill>
            <a:srgbClr val="660066">
              <a:alpha val="32000"/>
            </a:srgbClr>
          </a:solidFill>
          <a:ln w="1905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31 Elipse"/>
          <p:cNvSpPr/>
          <p:nvPr/>
        </p:nvSpPr>
        <p:spPr bwMode="gray">
          <a:xfrm rot="19890902">
            <a:off x="4370740" y="1843481"/>
            <a:ext cx="688179" cy="505900"/>
          </a:xfrm>
          <a:prstGeom prst="ellipse">
            <a:avLst/>
          </a:prstGeom>
          <a:solidFill>
            <a:srgbClr val="660066">
              <a:alpha val="32000"/>
            </a:srgbClr>
          </a:solidFill>
          <a:ln w="1905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Elipse"/>
          <p:cNvSpPr/>
          <p:nvPr/>
        </p:nvSpPr>
        <p:spPr bwMode="gray">
          <a:xfrm rot="19170978">
            <a:off x="1094113" y="5160815"/>
            <a:ext cx="1252935" cy="505900"/>
          </a:xfrm>
          <a:prstGeom prst="ellipse">
            <a:avLst/>
          </a:prstGeom>
          <a:solidFill>
            <a:srgbClr val="0070C0">
              <a:alpha val="32000"/>
            </a:srgb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Elipse"/>
          <p:cNvSpPr/>
          <p:nvPr/>
        </p:nvSpPr>
        <p:spPr bwMode="gray">
          <a:xfrm rot="19890902">
            <a:off x="4370739" y="4218038"/>
            <a:ext cx="688179" cy="505900"/>
          </a:xfrm>
          <a:prstGeom prst="ellipse">
            <a:avLst/>
          </a:prstGeom>
          <a:solidFill>
            <a:srgbClr val="0070C0">
              <a:alpha val="32000"/>
            </a:srgb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6"/>
          <p:cNvSpPr/>
          <p:nvPr/>
        </p:nvSpPr>
        <p:spPr bwMode="auto">
          <a:xfrm>
            <a:off x="5641077" y="1476375"/>
            <a:ext cx="4089364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37879" rIns="180000" bIns="3787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Reino Unido se encuentra inmerso en un segundo confinamiento con el elevado </a:t>
            </a:r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impacto económico negativo</a:t>
            </a:r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que ello conlleva</a:t>
            </a:r>
            <a:endParaRPr lang="es-E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6"/>
          <p:cNvSpPr/>
          <p:nvPr/>
        </p:nvSpPr>
        <p:spPr bwMode="auto">
          <a:xfrm>
            <a:off x="5641077" y="2493509"/>
            <a:ext cx="4089364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37879" rIns="180000" bIns="3787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Malas expectativas económicas inciden </a:t>
            </a:r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directamente </a:t>
            </a:r>
            <a:r>
              <a:rPr lang="es-E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 la capacidad de gasto de la población</a:t>
            </a:r>
          </a:p>
        </p:txBody>
      </p:sp>
      <p:sp>
        <p:nvSpPr>
          <p:cNvPr id="39" name="Rectangle 6"/>
          <p:cNvSpPr/>
          <p:nvPr/>
        </p:nvSpPr>
        <p:spPr bwMode="auto">
          <a:xfrm>
            <a:off x="5641077" y="4527777"/>
            <a:ext cx="4089364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37879" rIns="180000" bIns="3787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 ser uno de los principales países emisores de turistas a las Islas Baleares, ello tiene una incidencia elevada en el sector turístico balear</a:t>
            </a:r>
            <a:endParaRPr lang="es-E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6"/>
          <p:cNvSpPr/>
          <p:nvPr/>
        </p:nvSpPr>
        <p:spPr bwMode="auto">
          <a:xfrm>
            <a:off x="5641077" y="5544911"/>
            <a:ext cx="4089364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37879" rIns="180000" bIns="3787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Los otros principales destinos emisores de turistas a Baleares (Alemania, países Nórdicos) también se encuentran afectados por la pandemia</a:t>
            </a:r>
            <a:endParaRPr lang="es-E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6"/>
          <p:cNvSpPr/>
          <p:nvPr/>
        </p:nvSpPr>
        <p:spPr bwMode="auto">
          <a:xfrm>
            <a:off x="5641077" y="3510643"/>
            <a:ext cx="4089364" cy="7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37879" rIns="180000" bIns="3787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Además, las restricciones de movilidad en el Reino Unido afectan directamente al turismo (caso Islas Canarias)</a:t>
            </a:r>
            <a:endParaRPr lang="es-E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43 Elipse"/>
          <p:cNvSpPr/>
          <p:nvPr/>
        </p:nvSpPr>
        <p:spPr bwMode="gray">
          <a:xfrm>
            <a:off x="2349557" y="1753875"/>
            <a:ext cx="180000" cy="180000"/>
          </a:xfrm>
          <a:prstGeom prst="ellipse">
            <a:avLst/>
          </a:prstGeom>
          <a:solidFill>
            <a:srgbClr val="660066">
              <a:alpha val="32000"/>
            </a:srgbClr>
          </a:solidFill>
          <a:ln w="19050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76599" y="1715160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Confinamiento</a:t>
            </a:r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44 Elipse"/>
          <p:cNvSpPr/>
          <p:nvPr/>
        </p:nvSpPr>
        <p:spPr bwMode="gray">
          <a:xfrm>
            <a:off x="2349557" y="4470988"/>
            <a:ext cx="180000" cy="180000"/>
          </a:xfrm>
          <a:prstGeom prst="ellipse">
            <a:avLst/>
          </a:prstGeom>
          <a:solidFill>
            <a:srgbClr val="0070C0">
              <a:alpha val="32000"/>
            </a:srgb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476599" y="443227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Confinamiento</a:t>
            </a:r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94 Rectángulo"/>
          <p:cNvSpPr/>
          <p:nvPr/>
        </p:nvSpPr>
        <p:spPr bwMode="gray">
          <a:xfrm>
            <a:off x="2912047" y="2478929"/>
            <a:ext cx="469423" cy="936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95 Rectángulo"/>
          <p:cNvSpPr/>
          <p:nvPr/>
        </p:nvSpPr>
        <p:spPr bwMode="gray">
          <a:xfrm>
            <a:off x="3751636" y="2478929"/>
            <a:ext cx="469423" cy="413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113 Rectángulo"/>
          <p:cNvSpPr/>
          <p:nvPr/>
        </p:nvSpPr>
        <p:spPr bwMode="gray">
          <a:xfrm>
            <a:off x="7520159" y="4812754"/>
            <a:ext cx="469423" cy="5919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114 Rectángulo"/>
          <p:cNvSpPr/>
          <p:nvPr/>
        </p:nvSpPr>
        <p:spPr bwMode="gray">
          <a:xfrm>
            <a:off x="8359748" y="4812754"/>
            <a:ext cx="469423" cy="5919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4"/>
          <p:cNvSpPr/>
          <p:nvPr/>
        </p:nvSpPr>
        <p:spPr>
          <a:xfrm>
            <a:off x="370441" y="793768"/>
            <a:ext cx="9360000" cy="0"/>
          </a:xfrm>
          <a:prstGeom prst="line">
            <a:avLst/>
          </a:prstGeom>
          <a:ln w="36000">
            <a:solidFill>
              <a:srgbClr val="660066"/>
            </a:solidFill>
            <a:round/>
          </a:ln>
        </p:spPr>
      </p:sp>
      <p:sp>
        <p:nvSpPr>
          <p:cNvPr id="82" name="Footer Placeholder 792"/>
          <p:cNvSpPr txBox="1">
            <a:spLocks/>
          </p:cNvSpPr>
          <p:nvPr/>
        </p:nvSpPr>
        <p:spPr>
          <a:xfrm>
            <a:off x="8834400" y="7294599"/>
            <a:ext cx="795760" cy="230448"/>
          </a:xfrm>
          <a:prstGeom prst="rect">
            <a:avLst/>
          </a:prstGeom>
        </p:spPr>
        <p:txBody>
          <a:bodyPr lIns="0" tIns="0" rIns="17998" bIns="17998" anchor="ctr"/>
          <a:lstStyle>
            <a:defPPr>
              <a:defRPr lang="en-US"/>
            </a:defPPr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s-E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s-E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2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8116560" y="244195"/>
            <a:ext cx="1613880" cy="483582"/>
          </a:xfrm>
          <a:prstGeom prst="rect">
            <a:avLst/>
          </a:prstGeom>
        </p:spPr>
      </p:pic>
      <p:sp>
        <p:nvSpPr>
          <p:cNvPr id="41" name="Text Placeholder 8"/>
          <p:cNvSpPr txBox="1">
            <a:spLocks/>
          </p:cNvSpPr>
          <p:nvPr/>
        </p:nvSpPr>
        <p:spPr>
          <a:xfrm>
            <a:off x="370442" y="946441"/>
            <a:ext cx="9359998" cy="2381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ln w="19050">
            <a:solidFill>
              <a:schemeClr val="bg1">
                <a:lumMod val="50000"/>
              </a:schemeClr>
            </a:solidFill>
            <a:round/>
          </a:ln>
        </p:spPr>
        <p:txBody>
          <a:bodyPr wrap="none" lIns="0" tIns="0" rIns="0" bIns="36000" anchor="ctr" anchorCtr="0"/>
          <a:lstStyle>
            <a:defPPr>
              <a:defRPr lang="es-ES"/>
            </a:defPPr>
            <a:lvl1pPr defTabSz="81578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 sz="16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</a:lstStyle>
          <a:p>
            <a:r>
              <a:rPr lang="es-ES" dirty="0" smtClean="0"/>
              <a:t>Principales indicadores macroeconómicos</a:t>
            </a:r>
            <a:endParaRPr lang="es-ES" dirty="0"/>
          </a:p>
        </p:txBody>
      </p:sp>
      <p:sp>
        <p:nvSpPr>
          <p:cNvPr id="24" name="Oval 25"/>
          <p:cNvSpPr>
            <a:spLocks noChangeAspect="1"/>
          </p:cNvSpPr>
          <p:nvPr/>
        </p:nvSpPr>
        <p:spPr bwMode="auto">
          <a:xfrm>
            <a:off x="369317" y="457468"/>
            <a:ext cx="212245" cy="2518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Shape 3"/>
          <p:cNvSpPr txBox="1"/>
          <p:nvPr/>
        </p:nvSpPr>
        <p:spPr>
          <a:xfrm>
            <a:off x="612872" y="352024"/>
            <a:ext cx="9468000" cy="668300"/>
          </a:xfrm>
          <a:prstGeom prst="rect">
            <a:avLst/>
          </a:prstGeom>
        </p:spPr>
        <p:txBody>
          <a:bodyPr wrap="none" lIns="0" tIns="44996" rIns="89991" bIns="44996"/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Perspectivas sobre la economía del Reino Unido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Placeholder 150"/>
          <p:cNvSpPr>
            <a:spLocks noGrp="1"/>
          </p:cNvSpPr>
          <p:nvPr/>
        </p:nvSpPr>
        <p:spPr bwMode="gray">
          <a:xfrm>
            <a:off x="370442" y="7231682"/>
            <a:ext cx="9445625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  <a:lvl2pPr marL="244475" indent="-24288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06400" indent="-16033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547688" indent="-139700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318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S" sz="800" dirty="0" err="1" smtClean="0">
                <a:latin typeface="Times New Roman" pitchFamily="18" charset="0"/>
                <a:cs typeface="Times New Roman" pitchFamily="18" charset="0"/>
              </a:rPr>
              <a:t>Fiadex</a:t>
            </a:r>
            <a:r>
              <a:rPr lang="es-E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y Allianz.</a:t>
            </a:r>
          </a:p>
        </p:txBody>
      </p:sp>
      <p:sp>
        <p:nvSpPr>
          <p:cNvPr id="2" name="1 Rectángulo"/>
          <p:cNvSpPr/>
          <p:nvPr/>
        </p:nvSpPr>
        <p:spPr bwMode="gray">
          <a:xfrm>
            <a:off x="963421" y="2478928"/>
            <a:ext cx="469423" cy="1034249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792240" y="2478928"/>
            <a:ext cx="36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 bwMode="gray">
          <a:xfrm>
            <a:off x="1803010" y="2271789"/>
            <a:ext cx="469423" cy="207139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97540" y="1747196"/>
            <a:ext cx="275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Crecimiento del PIB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Flecha derecha"/>
          <p:cNvSpPr/>
          <p:nvPr/>
        </p:nvSpPr>
        <p:spPr bwMode="gray">
          <a:xfrm rot="19792139">
            <a:off x="1485146" y="2564986"/>
            <a:ext cx="238181" cy="15249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03808" y="3719656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343396" y="3719656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749986" y="3520723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-11,8%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1589574" y="1985905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+2,5%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50 Rectángulo"/>
          <p:cNvSpPr/>
          <p:nvPr/>
        </p:nvSpPr>
        <p:spPr bwMode="gray">
          <a:xfrm>
            <a:off x="5571533" y="2680929"/>
            <a:ext cx="469423" cy="1034249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52 Conector recto"/>
          <p:cNvCxnSpPr/>
          <p:nvPr/>
        </p:nvCxnSpPr>
        <p:spPr>
          <a:xfrm>
            <a:off x="5400352" y="3715179"/>
            <a:ext cx="36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 bwMode="gray">
          <a:xfrm>
            <a:off x="6411122" y="2473791"/>
            <a:ext cx="469423" cy="1241387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5805652" y="1747196"/>
            <a:ext cx="275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Tasa de desempleo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11920" y="3719656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5951508" y="3719656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59" name="58 CuadroTexto"/>
          <p:cNvSpPr txBox="1"/>
          <p:nvPr/>
        </p:nvSpPr>
        <p:spPr>
          <a:xfrm>
            <a:off x="5358098" y="2403930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7,0%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6197686" y="2176031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8,5%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60 Rectángulo"/>
          <p:cNvSpPr/>
          <p:nvPr/>
        </p:nvSpPr>
        <p:spPr bwMode="gray">
          <a:xfrm>
            <a:off x="963421" y="5686312"/>
            <a:ext cx="469423" cy="405129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61 Conector recto"/>
          <p:cNvCxnSpPr/>
          <p:nvPr/>
        </p:nvCxnSpPr>
        <p:spPr>
          <a:xfrm>
            <a:off x="792240" y="6091443"/>
            <a:ext cx="36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Rectángulo"/>
          <p:cNvSpPr/>
          <p:nvPr/>
        </p:nvSpPr>
        <p:spPr bwMode="gray">
          <a:xfrm>
            <a:off x="1803010" y="5281184"/>
            <a:ext cx="469423" cy="810258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1197540" y="4123460"/>
            <a:ext cx="275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Tasa de inflación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503808" y="6095920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1343396" y="6095920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749986" y="5392820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+0,7%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1589574" y="4988573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+1,5%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69 Rectángulo"/>
          <p:cNvSpPr/>
          <p:nvPr/>
        </p:nvSpPr>
        <p:spPr bwMode="gray">
          <a:xfrm>
            <a:off x="5571533" y="4812754"/>
            <a:ext cx="469423" cy="308802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70 Conector recto"/>
          <p:cNvCxnSpPr/>
          <p:nvPr/>
        </p:nvCxnSpPr>
        <p:spPr>
          <a:xfrm>
            <a:off x="5400352" y="4812753"/>
            <a:ext cx="36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Rectángulo"/>
          <p:cNvSpPr/>
          <p:nvPr/>
        </p:nvSpPr>
        <p:spPr bwMode="gray">
          <a:xfrm>
            <a:off x="6411122" y="4812754"/>
            <a:ext cx="469423" cy="308802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5805652" y="4123460"/>
            <a:ext cx="275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Balanza fiscal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5111920" y="6095920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5951508" y="6095920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5358098" y="5127720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-2,0%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6197686" y="5127636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-2,0%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Placeholder 5"/>
          <p:cNvSpPr txBox="1">
            <a:spLocks/>
          </p:cNvSpPr>
          <p:nvPr/>
        </p:nvSpPr>
        <p:spPr>
          <a:xfrm>
            <a:off x="5256336" y="6440460"/>
            <a:ext cx="4048875" cy="7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2000" tIns="37879" rIns="0" bIns="37879" numCol="1" rtlCol="0" anchor="ctr" anchorCtr="1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defTabSz="962132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sz="1400" b="1" dirty="0" smtClean="0">
                <a:ea typeface="MS PGothic" pitchFamily="34" charset="-128"/>
              </a:rPr>
              <a:t>Tipo de interés oficial del Banco de Inglaterra </a:t>
            </a:r>
            <a:r>
              <a:rPr lang="es-ES" sz="1400" b="1" dirty="0">
                <a:ea typeface="MS PGothic" pitchFamily="34" charset="-128"/>
              </a:rPr>
              <a:t>en descenso: 0,75% (02/08/2018), 0,25% (</a:t>
            </a:r>
            <a:r>
              <a:rPr lang="es-ES" sz="1400" b="1" dirty="0" smtClean="0">
                <a:ea typeface="MS PGothic" pitchFamily="34" charset="-128"/>
              </a:rPr>
              <a:t>11/03/2020) y 0,10</a:t>
            </a:r>
            <a:r>
              <a:rPr lang="es-ES" sz="1400" b="1" dirty="0">
                <a:ea typeface="MS PGothic" pitchFamily="34" charset="-128"/>
              </a:rPr>
              <a:t>% (</a:t>
            </a:r>
            <a:r>
              <a:rPr lang="es-ES" sz="1400" b="1" dirty="0" smtClean="0">
                <a:ea typeface="MS PGothic" pitchFamily="34" charset="-128"/>
              </a:rPr>
              <a:t>19/03/2020)</a:t>
            </a:r>
            <a:endParaRPr lang="es-ES" sz="1400" b="1" dirty="0">
              <a:ea typeface="MS PGothic" pitchFamily="34" charset="-128"/>
            </a:endParaRPr>
          </a:p>
        </p:txBody>
      </p:sp>
      <p:sp>
        <p:nvSpPr>
          <p:cNvPr id="87" name="86 Flecha derecha"/>
          <p:cNvSpPr/>
          <p:nvPr/>
        </p:nvSpPr>
        <p:spPr bwMode="gray">
          <a:xfrm rot="20293459">
            <a:off x="1485146" y="5355548"/>
            <a:ext cx="238181" cy="15249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87 Flecha derecha"/>
          <p:cNvSpPr/>
          <p:nvPr/>
        </p:nvSpPr>
        <p:spPr bwMode="gray">
          <a:xfrm rot="20757604">
            <a:off x="6115104" y="2410226"/>
            <a:ext cx="238181" cy="15249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88 Flecha derecha"/>
          <p:cNvSpPr/>
          <p:nvPr/>
        </p:nvSpPr>
        <p:spPr bwMode="gray">
          <a:xfrm>
            <a:off x="6115104" y="5196646"/>
            <a:ext cx="238181" cy="15249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96 Flecha derecha"/>
          <p:cNvSpPr/>
          <p:nvPr/>
        </p:nvSpPr>
        <p:spPr bwMode="gray">
          <a:xfrm rot="20240500">
            <a:off x="3433772" y="2856297"/>
            <a:ext cx="238181" cy="15249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2452434" y="3719656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3292022" y="3719656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2698612" y="3424862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-10,9%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3538200" y="2904455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-4,8%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101 Rectángulo"/>
          <p:cNvSpPr/>
          <p:nvPr/>
        </p:nvSpPr>
        <p:spPr bwMode="gray">
          <a:xfrm>
            <a:off x="7520159" y="2680929"/>
            <a:ext cx="469423" cy="1034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102 Rectángulo"/>
          <p:cNvSpPr/>
          <p:nvPr/>
        </p:nvSpPr>
        <p:spPr bwMode="gray">
          <a:xfrm>
            <a:off x="8359748" y="2326405"/>
            <a:ext cx="469423" cy="138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7060546" y="3719656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05" name="104 CuadroTexto"/>
          <p:cNvSpPr txBox="1"/>
          <p:nvPr/>
        </p:nvSpPr>
        <p:spPr>
          <a:xfrm>
            <a:off x="7900134" y="3719656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06" name="105 CuadroTexto"/>
          <p:cNvSpPr txBox="1"/>
          <p:nvPr/>
        </p:nvSpPr>
        <p:spPr>
          <a:xfrm>
            <a:off x="7306724" y="2403930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7,0%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106 CuadroTexto"/>
          <p:cNvSpPr txBox="1"/>
          <p:nvPr/>
        </p:nvSpPr>
        <p:spPr>
          <a:xfrm>
            <a:off x="8146312" y="2032857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10,0%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107 Rectángulo"/>
          <p:cNvSpPr/>
          <p:nvPr/>
        </p:nvSpPr>
        <p:spPr bwMode="gray">
          <a:xfrm>
            <a:off x="2912047" y="5686312"/>
            <a:ext cx="469423" cy="405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108 Rectángulo"/>
          <p:cNvSpPr/>
          <p:nvPr/>
        </p:nvSpPr>
        <p:spPr bwMode="gray">
          <a:xfrm>
            <a:off x="3751636" y="4722179"/>
            <a:ext cx="469423" cy="136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2452434" y="6095920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11" name="110 CuadroTexto"/>
          <p:cNvSpPr txBox="1"/>
          <p:nvPr/>
        </p:nvSpPr>
        <p:spPr>
          <a:xfrm>
            <a:off x="3292022" y="6095920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12" name="111 CuadroTexto"/>
          <p:cNvSpPr txBox="1"/>
          <p:nvPr/>
        </p:nvSpPr>
        <p:spPr>
          <a:xfrm>
            <a:off x="2698612" y="5392820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+0,7%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3538200" y="4434303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+4,5%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115 CuadroTexto"/>
          <p:cNvSpPr txBox="1"/>
          <p:nvPr/>
        </p:nvSpPr>
        <p:spPr>
          <a:xfrm>
            <a:off x="7060546" y="6095920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17" name="116 CuadroTexto"/>
          <p:cNvSpPr txBox="1"/>
          <p:nvPr/>
        </p:nvSpPr>
        <p:spPr>
          <a:xfrm>
            <a:off x="7900134" y="6095920"/>
            <a:ext cx="138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18" name="117 CuadroTexto"/>
          <p:cNvSpPr txBox="1"/>
          <p:nvPr/>
        </p:nvSpPr>
        <p:spPr>
          <a:xfrm>
            <a:off x="7306724" y="5407801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-4,0%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8146312" y="5407801"/>
            <a:ext cx="89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dirty="0" smtClean="0">
                <a:latin typeface="Times New Roman" pitchFamily="18" charset="0"/>
                <a:cs typeface="Times New Roman" pitchFamily="18" charset="0"/>
              </a:rPr>
              <a:t>-4,0%</a:t>
            </a:r>
            <a:endParaRPr lang="es-E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119 Flecha derecha"/>
          <p:cNvSpPr/>
          <p:nvPr/>
        </p:nvSpPr>
        <p:spPr bwMode="gray">
          <a:xfrm rot="19773715">
            <a:off x="3433772" y="5294625"/>
            <a:ext cx="238181" cy="15249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120 Flecha derecha"/>
          <p:cNvSpPr/>
          <p:nvPr/>
        </p:nvSpPr>
        <p:spPr bwMode="gray">
          <a:xfrm rot="20461722">
            <a:off x="8063730" y="2493859"/>
            <a:ext cx="238181" cy="15249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2592240" y="2486473"/>
            <a:ext cx="0" cy="119636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 flipV="1">
            <a:off x="2592240" y="4494201"/>
            <a:ext cx="0" cy="157796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 flipV="1">
            <a:off x="7201067" y="2114695"/>
            <a:ext cx="0" cy="157796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 flipV="1">
            <a:off x="7201067" y="4812754"/>
            <a:ext cx="0" cy="125941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Flecha derecha"/>
          <p:cNvSpPr/>
          <p:nvPr/>
        </p:nvSpPr>
        <p:spPr bwMode="gray">
          <a:xfrm>
            <a:off x="8063729" y="5524354"/>
            <a:ext cx="238181" cy="15249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90 Rectángulo"/>
          <p:cNvSpPr/>
          <p:nvPr/>
        </p:nvSpPr>
        <p:spPr bwMode="gray">
          <a:xfrm>
            <a:off x="5040312" y="1260391"/>
            <a:ext cx="2160000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Brexit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91 Rectángulo"/>
          <p:cNvSpPr/>
          <p:nvPr/>
        </p:nvSpPr>
        <p:spPr bwMode="gray">
          <a:xfrm>
            <a:off x="2573740" y="1260391"/>
            <a:ext cx="2160000" cy="360000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</a:t>
            </a:r>
            <a:r>
              <a:rPr lang="es-E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E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rexit</a:t>
            </a:r>
            <a:endParaRPr lang="es-E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Placeholder 5"/>
          <p:cNvSpPr txBox="1">
            <a:spLocks/>
          </p:cNvSpPr>
          <p:nvPr/>
        </p:nvSpPr>
        <p:spPr>
          <a:xfrm>
            <a:off x="749986" y="6440460"/>
            <a:ext cx="4048875" cy="7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2000" tIns="37879" rIns="0" bIns="37879" numCol="1" rtlCol="0" anchor="ctr" anchorCtr="1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defTabSz="962132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sz="1400" b="1" dirty="0">
                <a:ea typeface="MS PGothic" pitchFamily="34" charset="-128"/>
              </a:rPr>
              <a:t>Limitada oscilación de la Libra versus el Euro</a:t>
            </a:r>
          </a:p>
        </p:txBody>
      </p:sp>
    </p:spTree>
    <p:extLst>
      <p:ext uri="{BB962C8B-B14F-4D97-AF65-F5344CB8AC3E}">
        <p14:creationId xmlns:p14="http://schemas.microsoft.com/office/powerpoint/2010/main" val="7074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4"/>
          <p:cNvSpPr/>
          <p:nvPr/>
        </p:nvSpPr>
        <p:spPr>
          <a:xfrm>
            <a:off x="370440" y="793768"/>
            <a:ext cx="9360000" cy="0"/>
          </a:xfrm>
          <a:prstGeom prst="line">
            <a:avLst/>
          </a:prstGeom>
          <a:ln w="36000">
            <a:solidFill>
              <a:srgbClr val="660066"/>
            </a:solidFill>
            <a:round/>
          </a:ln>
        </p:spPr>
      </p:sp>
      <p:pic>
        <p:nvPicPr>
          <p:cNvPr id="6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8116560" y="244195"/>
            <a:ext cx="1613880" cy="483582"/>
          </a:xfrm>
          <a:prstGeom prst="rect">
            <a:avLst/>
          </a:prstGeom>
        </p:spPr>
      </p:pic>
      <p:sp>
        <p:nvSpPr>
          <p:cNvPr id="42" name="Footer Placeholder 792"/>
          <p:cNvSpPr txBox="1">
            <a:spLocks/>
          </p:cNvSpPr>
          <p:nvPr/>
        </p:nvSpPr>
        <p:spPr>
          <a:xfrm>
            <a:off x="8834400" y="7150583"/>
            <a:ext cx="795760" cy="230448"/>
          </a:xfrm>
          <a:prstGeom prst="rect">
            <a:avLst/>
          </a:prstGeom>
        </p:spPr>
        <p:txBody>
          <a:bodyPr lIns="0" tIns="0" rIns="17998" bIns="17998" anchor="ctr"/>
          <a:lstStyle>
            <a:defPPr>
              <a:defRPr lang="en-US"/>
            </a:defPPr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s-E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s-E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25"/>
          <p:cNvSpPr>
            <a:spLocks noChangeAspect="1"/>
          </p:cNvSpPr>
          <p:nvPr/>
        </p:nvSpPr>
        <p:spPr bwMode="auto">
          <a:xfrm>
            <a:off x="369317" y="457468"/>
            <a:ext cx="212245" cy="2518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Shape 3"/>
          <p:cNvSpPr txBox="1"/>
          <p:nvPr/>
        </p:nvSpPr>
        <p:spPr>
          <a:xfrm>
            <a:off x="612872" y="352024"/>
            <a:ext cx="9468000" cy="668300"/>
          </a:xfrm>
          <a:prstGeom prst="rect">
            <a:avLst/>
          </a:prstGeom>
        </p:spPr>
        <p:txBody>
          <a:bodyPr wrap="none" lIns="0" tIns="44996" rIns="89991" bIns="44996"/>
          <a:lstStyle/>
          <a:p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Impacto económico del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Brexit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en el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turismo a futuro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6"/>
          <p:cNvSpPr/>
          <p:nvPr/>
        </p:nvSpPr>
        <p:spPr bwMode="auto">
          <a:xfrm>
            <a:off x="370440" y="3646536"/>
            <a:ext cx="9360000" cy="4221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 lIns="468000" tIns="0" rIns="0" bIns="0" rtlCol="0" anchor="ctr">
            <a:noAutofit/>
          </a:bodyPr>
          <a:lstStyle/>
          <a:p>
            <a:r>
              <a:rPr lang="es-ES" sz="1400" b="1" u="sng" dirty="0" smtClean="0">
                <a:latin typeface="Times New Roman" pitchFamily="18" charset="0"/>
                <a:cs typeface="Times New Roman" pitchFamily="18" charset="0"/>
              </a:rPr>
              <a:t>Salida de la presidencia de </a:t>
            </a:r>
            <a:r>
              <a:rPr lang="es-ES" sz="1400" b="1" u="sng" dirty="0" err="1" smtClean="0">
                <a:latin typeface="Times New Roman" pitchFamily="18" charset="0"/>
                <a:cs typeface="Times New Roman" pitchFamily="18" charset="0"/>
              </a:rPr>
              <a:t>Trump</a:t>
            </a:r>
            <a:r>
              <a:rPr lang="es-ES" sz="1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favorece las negociaciones para alcanzar un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Brexit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con acuerdo ya que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Trump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era el principal valedor internacional del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Bexit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31 Elipse"/>
          <p:cNvSpPr>
            <a:spLocks noChangeAspect="1"/>
          </p:cNvSpPr>
          <p:nvPr/>
        </p:nvSpPr>
        <p:spPr>
          <a:xfrm>
            <a:off x="415795" y="3680005"/>
            <a:ext cx="337973" cy="3380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0"/>
          <a:lstStyle/>
          <a:p>
            <a:pPr algn="ctr"/>
            <a:r>
              <a:rPr lang="es-E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es-ES" sz="2800" b="1" dirty="0">
              <a:solidFill>
                <a:srgbClr val="660066"/>
              </a:solidFill>
            </a:endParaRPr>
          </a:p>
        </p:txBody>
      </p:sp>
      <p:sp>
        <p:nvSpPr>
          <p:cNvPr id="35" name="Rectangle 36"/>
          <p:cNvSpPr/>
          <p:nvPr/>
        </p:nvSpPr>
        <p:spPr bwMode="auto">
          <a:xfrm>
            <a:off x="370440" y="4798664"/>
            <a:ext cx="9360000" cy="4221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 lIns="468000" tIns="0" rIns="0" bIns="0" rtlCol="0" anchor="ctr">
            <a:noAutofit/>
          </a:bodyPr>
          <a:lstStyle/>
          <a:p>
            <a:r>
              <a:rPr lang="es-ES" sz="1400" b="1" u="sng" dirty="0" smtClean="0">
                <a:latin typeface="Times New Roman" pitchFamily="18" charset="0"/>
                <a:cs typeface="Times New Roman" pitchFamily="18" charset="0"/>
              </a:rPr>
              <a:t>Marcha </a:t>
            </a:r>
            <a:r>
              <a:rPr lang="es-ES" sz="1400" b="1" u="sng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1400" b="1" u="sng" dirty="0" err="1" smtClean="0">
                <a:latin typeface="Times New Roman" pitchFamily="18" charset="0"/>
                <a:cs typeface="Times New Roman" pitchFamily="18" charset="0"/>
              </a:rPr>
              <a:t>Dominic</a:t>
            </a:r>
            <a:r>
              <a:rPr lang="es-ES" sz="1400" b="1" u="sng" dirty="0" smtClean="0">
                <a:latin typeface="Times New Roman" pitchFamily="18" charset="0"/>
                <a:cs typeface="Times New Roman" pitchFamily="18" charset="0"/>
              </a:rPr>
              <a:t> Cummings: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uno de los asesores más cercanos </a:t>
            </a:r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al primer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ministro </a:t>
            </a:r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Boris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Johnson, el cual abandona </a:t>
            </a:r>
            <a:r>
              <a:rPr lang="es-ES" sz="1400" b="1" dirty="0" err="1">
                <a:latin typeface="Times New Roman" pitchFamily="18" charset="0"/>
                <a:cs typeface="Times New Roman" pitchFamily="18" charset="0"/>
              </a:rPr>
              <a:t>Downing</a:t>
            </a:r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Street. Se trataba de uno de los principales líderes del </a:t>
            </a:r>
            <a:r>
              <a:rPr lang="es-ES" sz="1400" b="1" dirty="0" err="1" smtClean="0">
                <a:latin typeface="Times New Roman" pitchFamily="18" charset="0"/>
                <a:cs typeface="Times New Roman" pitchFamily="18" charset="0"/>
              </a:rPr>
              <a:t>Brexit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duro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Elipse"/>
          <p:cNvSpPr>
            <a:spLocks noChangeAspect="1"/>
          </p:cNvSpPr>
          <p:nvPr/>
        </p:nvSpPr>
        <p:spPr>
          <a:xfrm>
            <a:off x="415795" y="4832133"/>
            <a:ext cx="337973" cy="3380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0"/>
          <a:lstStyle/>
          <a:p>
            <a:pPr algn="ctr"/>
            <a:r>
              <a:rPr lang="es-E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es-ES" sz="2800" b="1" dirty="0">
              <a:solidFill>
                <a:srgbClr val="660066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70440" y="4222600"/>
            <a:ext cx="9360000" cy="4221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 lIns="468000" tIns="0" rIns="0" bIns="0" rtlCol="0" anchor="ctr">
            <a:noAutofit/>
          </a:bodyPr>
          <a:lstStyle/>
          <a:p>
            <a:r>
              <a:rPr lang="es-ES" sz="1400" b="1" u="sng" dirty="0" smtClean="0">
                <a:latin typeface="Times New Roman" pitchFamily="18" charset="0"/>
                <a:cs typeface="Times New Roman" pitchFamily="18" charset="0"/>
              </a:rPr>
              <a:t>Elección de </a:t>
            </a:r>
            <a:r>
              <a:rPr lang="es-ES" sz="1400" b="1" u="sng" dirty="0" err="1" smtClean="0">
                <a:latin typeface="Times New Roman" pitchFamily="18" charset="0"/>
                <a:cs typeface="Times New Roman" pitchFamily="18" charset="0"/>
              </a:rPr>
              <a:t>Joe</a:t>
            </a:r>
            <a:r>
              <a:rPr lang="es-ES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b="1" u="sng" dirty="0" err="1" smtClean="0">
                <a:latin typeface="Times New Roman" pitchFamily="18" charset="0"/>
                <a:cs typeface="Times New Roman" pitchFamily="18" charset="0"/>
              </a:rPr>
              <a:t>Biden</a:t>
            </a:r>
            <a:r>
              <a:rPr lang="es-ES" sz="1400" b="1" u="sng" dirty="0" smtClean="0">
                <a:latin typeface="Times New Roman" pitchFamily="18" charset="0"/>
                <a:cs typeface="Times New Roman" pitchFamily="18" charset="0"/>
              </a:rPr>
              <a:t> como presidente de EEUU: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 parece más dispuesto a reestablecer las relaciones comerciales con la Unión Europea lo cual debilita la posición del Reino Unido en la mesa de negociación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38 Elipse"/>
          <p:cNvSpPr>
            <a:spLocks noChangeAspect="1"/>
          </p:cNvSpPr>
          <p:nvPr/>
        </p:nvSpPr>
        <p:spPr>
          <a:xfrm>
            <a:off x="415795" y="4256069"/>
            <a:ext cx="337973" cy="3380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 anchorCtr="0"/>
          <a:lstStyle/>
          <a:p>
            <a:pPr algn="ctr"/>
            <a:r>
              <a:rPr lang="es-ES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es-ES" sz="2800" b="1" dirty="0">
              <a:solidFill>
                <a:srgbClr val="660066"/>
              </a:solidFill>
            </a:endParaRPr>
          </a:p>
        </p:txBody>
      </p:sp>
      <p:sp>
        <p:nvSpPr>
          <p:cNvPr id="23" name="22 Cheurón"/>
          <p:cNvSpPr/>
          <p:nvPr/>
        </p:nvSpPr>
        <p:spPr bwMode="gray">
          <a:xfrm>
            <a:off x="5050440" y="1044327"/>
            <a:ext cx="4258600" cy="472110"/>
          </a:xfrm>
          <a:prstGeom prst="chevron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+ 2021</a:t>
            </a:r>
            <a:endParaRPr lang="es-E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Cheurón"/>
          <p:cNvSpPr/>
          <p:nvPr/>
        </p:nvSpPr>
        <p:spPr bwMode="gray">
          <a:xfrm>
            <a:off x="753768" y="1044327"/>
            <a:ext cx="4258600" cy="472110"/>
          </a:xfrm>
          <a:prstGeom prst="chevron">
            <a:avLst/>
          </a:prstGeom>
          <a:solidFill>
            <a:srgbClr val="6600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s-E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Elipse"/>
          <p:cNvSpPr>
            <a:spLocks noChangeAspect="1"/>
          </p:cNvSpPr>
          <p:nvPr/>
        </p:nvSpPr>
        <p:spPr bwMode="gray">
          <a:xfrm>
            <a:off x="1453237" y="1616176"/>
            <a:ext cx="1272579" cy="1272579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 sanitario</a:t>
            </a:r>
          </a:p>
        </p:txBody>
      </p:sp>
      <p:sp>
        <p:nvSpPr>
          <p:cNvPr id="33" name="32 Elipse"/>
          <p:cNvSpPr>
            <a:spLocks noChangeAspect="1"/>
          </p:cNvSpPr>
          <p:nvPr/>
        </p:nvSpPr>
        <p:spPr bwMode="gray">
          <a:xfrm>
            <a:off x="3163938" y="1876477"/>
            <a:ext cx="1012278" cy="1012278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err="1">
                <a:latin typeface="Times New Roman" pitchFamily="18" charset="0"/>
                <a:cs typeface="Times New Roman" pitchFamily="18" charset="0"/>
              </a:rPr>
              <a:t>Brexit</a:t>
            </a:r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Elipse"/>
          <p:cNvSpPr>
            <a:spLocks noChangeAspect="1"/>
          </p:cNvSpPr>
          <p:nvPr/>
        </p:nvSpPr>
        <p:spPr bwMode="gray">
          <a:xfrm>
            <a:off x="5382858" y="1935157"/>
            <a:ext cx="953598" cy="953598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s-ES" sz="1400" b="1" dirty="0">
                <a:latin typeface="Times New Roman" pitchFamily="18" charset="0"/>
                <a:cs typeface="Times New Roman" pitchFamily="18" charset="0"/>
              </a:rPr>
              <a:t> sanitario</a:t>
            </a:r>
          </a:p>
        </p:txBody>
      </p:sp>
      <p:sp>
        <p:nvSpPr>
          <p:cNvPr id="38" name="37 Elipse"/>
          <p:cNvSpPr>
            <a:spLocks noChangeAspect="1"/>
          </p:cNvSpPr>
          <p:nvPr/>
        </p:nvSpPr>
        <p:spPr bwMode="gray">
          <a:xfrm>
            <a:off x="6740468" y="2130210"/>
            <a:ext cx="758545" cy="758545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>
                <a:latin typeface="Times New Roman" pitchFamily="18" charset="0"/>
                <a:cs typeface="Times New Roman" pitchFamily="18" charset="0"/>
              </a:rPr>
              <a:t>Brexit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Elipse"/>
          <p:cNvSpPr>
            <a:spLocks noChangeAspect="1"/>
          </p:cNvSpPr>
          <p:nvPr/>
        </p:nvSpPr>
        <p:spPr bwMode="gray">
          <a:xfrm>
            <a:off x="7903024" y="1935156"/>
            <a:ext cx="1020475" cy="1020475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7879" rIns="0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Nuevos factores?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25"/>
          <p:cNvSpPr>
            <a:spLocks/>
          </p:cNvSpPr>
          <p:nvPr/>
        </p:nvSpPr>
        <p:spPr bwMode="auto">
          <a:xfrm>
            <a:off x="4842312" y="5328847"/>
            <a:ext cx="396000" cy="39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s-E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6"/>
          <p:cNvSpPr/>
          <p:nvPr/>
        </p:nvSpPr>
        <p:spPr bwMode="auto">
          <a:xfrm>
            <a:off x="369318" y="5927229"/>
            <a:ext cx="460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Situación económica pre-</a:t>
            </a:r>
            <a:r>
              <a:rPr lang="es-ES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sólida en las Baleares</a:t>
            </a:r>
            <a:endParaRPr lang="es-E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46 Elipse"/>
          <p:cNvSpPr/>
          <p:nvPr/>
        </p:nvSpPr>
        <p:spPr>
          <a:xfrm>
            <a:off x="452922" y="5961008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52" name="Rectangle 6"/>
          <p:cNvSpPr/>
          <p:nvPr/>
        </p:nvSpPr>
        <p:spPr bwMode="auto">
          <a:xfrm>
            <a:off x="380078" y="6359277"/>
            <a:ext cx="460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pPr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Adecuación de las infraestructuras</a:t>
            </a:r>
            <a:endParaRPr lang="es-E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46 Elipse"/>
          <p:cNvSpPr/>
          <p:nvPr/>
        </p:nvSpPr>
        <p:spPr>
          <a:xfrm>
            <a:off x="452918" y="6393056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55" name="Rectangle 6"/>
          <p:cNvSpPr/>
          <p:nvPr/>
        </p:nvSpPr>
        <p:spPr bwMode="auto">
          <a:xfrm>
            <a:off x="370156" y="6791315"/>
            <a:ext cx="460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Preparación y formación de las empresas</a:t>
            </a:r>
            <a:endParaRPr lang="es-E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46 Elipse"/>
          <p:cNvSpPr/>
          <p:nvPr/>
        </p:nvSpPr>
        <p:spPr>
          <a:xfrm>
            <a:off x="451177" y="6825100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58" name="Rectangle 6"/>
          <p:cNvSpPr/>
          <p:nvPr/>
        </p:nvSpPr>
        <p:spPr bwMode="auto">
          <a:xfrm>
            <a:off x="5111679" y="5927229"/>
            <a:ext cx="460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Empresas turísticas en situación de fortaleza?</a:t>
            </a:r>
            <a:endParaRPr lang="es-E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46 Elipse"/>
          <p:cNvSpPr/>
          <p:nvPr/>
        </p:nvSpPr>
        <p:spPr>
          <a:xfrm>
            <a:off x="5193689" y="5961008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61" name="Rectangle 6"/>
          <p:cNvSpPr/>
          <p:nvPr/>
        </p:nvSpPr>
        <p:spPr bwMode="auto">
          <a:xfrm>
            <a:off x="5122440" y="6359277"/>
            <a:ext cx="460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Involucración de las instituciones públicas</a:t>
            </a:r>
            <a:endParaRPr lang="es-E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46 Elipse"/>
          <p:cNvSpPr/>
          <p:nvPr/>
        </p:nvSpPr>
        <p:spPr>
          <a:xfrm>
            <a:off x="5193892" y="6393056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64" name="Rectangle 6"/>
          <p:cNvSpPr/>
          <p:nvPr/>
        </p:nvSpPr>
        <p:spPr bwMode="auto">
          <a:xfrm>
            <a:off x="5112519" y="6791315"/>
            <a:ext cx="4608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37879" rIns="37879" bIns="37879" numCol="1" rtlCol="0" anchor="ctr" anchorCtr="0" compatLnSpc="1">
            <a:prstTxWarp prst="textNoShape">
              <a:avLst/>
            </a:prstTxWarp>
          </a:bodyPr>
          <a:lstStyle/>
          <a:p>
            <a:pPr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Adaptación del Reino Unido</a:t>
            </a:r>
            <a:endParaRPr lang="es-E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46 Elipse"/>
          <p:cNvSpPr/>
          <p:nvPr/>
        </p:nvSpPr>
        <p:spPr>
          <a:xfrm>
            <a:off x="5191996" y="6825100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s-ES"/>
            </a:defPPr>
            <a:lvl1pPr marL="0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4017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8035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2052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6069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20086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4104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8121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2138" algn="l" defTabSz="1008035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endParaRPr lang="es-ES" sz="1400" b="1" dirty="0">
              <a:solidFill>
                <a:srgbClr val="660066"/>
              </a:solidFill>
            </a:endParaRPr>
          </a:p>
        </p:txBody>
      </p:sp>
      <p:sp>
        <p:nvSpPr>
          <p:cNvPr id="66" name="Oval 25"/>
          <p:cNvSpPr>
            <a:spLocks/>
          </p:cNvSpPr>
          <p:nvPr/>
        </p:nvSpPr>
        <p:spPr bwMode="auto">
          <a:xfrm>
            <a:off x="4842312" y="3096599"/>
            <a:ext cx="396000" cy="39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879" tIns="37879" rIns="37879" bIns="37879" numCol="1" rtlCol="0" anchor="ctr" anchorCtr="1" compatLnSpc="1">
            <a:prstTxWarp prst="textNoShape">
              <a:avLst/>
            </a:prstTxWarp>
          </a:bodyPr>
          <a:lstStyle/>
          <a:p>
            <a:pPr algn="ctr" defTabSz="962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s-E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Placeholder 150"/>
          <p:cNvSpPr>
            <a:spLocks noGrp="1"/>
          </p:cNvSpPr>
          <p:nvPr/>
        </p:nvSpPr>
        <p:spPr bwMode="gray">
          <a:xfrm>
            <a:off x="370442" y="7231682"/>
            <a:ext cx="9445625" cy="255632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 algn="l" defTabSz="957263" rtl="0" eaLnBrk="1" fontAlgn="base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  <a:lvl2pPr marL="244475" indent="-24288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06400" indent="-160338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547688" indent="-139700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318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1890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6462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1034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2560638" indent="-182563" algn="l" defTabSz="9572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S" sz="800" dirty="0" err="1" smtClean="0">
                <a:latin typeface="Times New Roman" pitchFamily="18" charset="0"/>
                <a:cs typeface="Times New Roman" pitchFamily="18" charset="0"/>
              </a:rPr>
              <a:t>Fiadex</a:t>
            </a: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9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7879" tIns="37879" rIns="37879" bIns="37879" numCol="1" rtlCol="0" anchor="ctr" anchorCtr="1" compatLnSpc="1">
        <a:prstTxWarp prst="textNoShape">
          <a:avLst/>
        </a:prstTxWarp>
      </a:bodyPr>
      <a:lstStyle>
        <a:defPPr algn="ctr" defTabSz="962132" eaLnBrk="0" fontAlgn="base" hangingPunct="0">
          <a:spcBef>
            <a:spcPct val="0"/>
          </a:spcBef>
          <a:spcAft>
            <a:spcPct val="0"/>
          </a:spcAft>
          <a:defRPr sz="900" b="1" dirty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1672890</TotalTime>
  <Words>1034</Words>
  <Application>Microsoft Office PowerPoint</Application>
  <PresentationFormat>Personalizado</PresentationFormat>
  <Paragraphs>277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</dc:creator>
  <cp:lastModifiedBy>Luis Martínez-Almoyna Rifa</cp:lastModifiedBy>
  <cp:revision>4482</cp:revision>
  <cp:lastPrinted>2020-11-20T16:18:05Z</cp:lastPrinted>
  <dcterms:created xsi:type="dcterms:W3CDTF">2013-02-06T19:43:53Z</dcterms:created>
  <dcterms:modified xsi:type="dcterms:W3CDTF">2020-11-23T10:27:43Z</dcterms:modified>
</cp:coreProperties>
</file>